
<file path=[Content_Types].xml><?xml version="1.0" encoding="utf-8"?>
<Types xmlns="http://schemas.openxmlformats.org/package/2006/content-types">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charts/chart13.xml" ContentType="application/vnd.openxmlformats-officedocument.drawingml.chart+xml"/>
  <Override PartName="/ppt/charts/chart15.xml" ContentType="application/vnd.openxmlformats-officedocument.drawingml.chart+xml"/>
  <Override PartName="/ppt/notesSlides/notesSlide16.xml" ContentType="application/vnd.openxmlformats-officedocument.presentationml.notesSlide+xml"/>
  <Override PartName="/ppt/charts/chart24.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notesSlides/notesSlide14.xml" ContentType="application/vnd.openxmlformats-officedocument.presentationml.notesSlide+xml"/>
  <Override PartName="/ppt/charts/chart22.xml" ContentType="application/vnd.openxmlformats-officedocument.drawingml.chart+xml"/>
  <Override PartName="/ppt/charts/chart7.xml" ContentType="application/vnd.openxmlformats-officedocument.drawingml.char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chart20.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rawings/drawing7.xml" ContentType="application/vnd.openxmlformats-officedocument.drawingml.chartshape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drawings/drawing5.xml" ContentType="application/vnd.openxmlformats-officedocument.drawingml.chartshap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rawings/drawing3.xml" ContentType="application/vnd.openxmlformats-officedocument.drawingml.chartshape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charts/chart18.xml" ContentType="application/vnd.openxmlformats-officedocument.drawingml.char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charts/chart16.xml" ContentType="application/vnd.openxmlformats-officedocument.drawingml.chart+xml"/>
  <Override PartName="/ppt/notesSlides/notesSlide17.xml" ContentType="application/vnd.openxmlformats-officedocument.presentationml.notesSlide+xml"/>
  <Override PartName="/ppt/charts/chart25.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charts/chart14.xml" ContentType="application/vnd.openxmlformats-officedocument.drawingml.chart+xml"/>
  <Override PartName="/ppt/notesSlides/notesSlide15.xml" ContentType="application/vnd.openxmlformats-officedocument.presentationml.notesSlide+xml"/>
  <Override PartName="/ppt/charts/chart23.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charts/chart8.xml" ContentType="application/vnd.openxmlformats-officedocument.drawingml.chart+xml"/>
  <Override PartName="/ppt/charts/chart12.xml" ContentType="application/vnd.openxmlformats-officedocument.drawingml.chart+xml"/>
  <Override PartName="/ppt/notesSlides/notesSlide13.xml" ContentType="application/vnd.openxmlformats-officedocument.presentationml.notesSlide+xml"/>
  <Override PartName="/ppt/charts/chart21.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notesSlides/notesSlide8.xml" ContentType="application/vnd.openxmlformats-officedocument.presentationml.notesSlide+xml"/>
  <Override PartName="/ppt/charts/chart10.xml" ContentType="application/vnd.openxmlformats-officedocument.drawingml.chart+xml"/>
  <Override PartName="/ppt/notesSlides/notesSlide11.xml" ContentType="application/vnd.openxmlformats-officedocument.presentationml.notesSlide+xml"/>
  <Default Extension="gif" ContentType="image/gif"/>
  <Override PartName="/ppt/charts/chart4.xml" ContentType="application/vnd.openxmlformats-officedocument.drawingml.chart+xml"/>
  <Override PartName="/ppt/notesSlides/notesSlide6.xml" ContentType="application/vnd.openxmlformats-officedocument.presentationml.notesSlide+xml"/>
  <Override PartName="/ppt/drawings/drawing8.xml" ContentType="application/vnd.openxmlformats-officedocument.drawingml.chartshapes+xml"/>
  <Override PartName="/ppt/slides/slide8.xml" ContentType="application/vnd.openxmlformats-officedocument.presentationml.slide+xml"/>
  <Override PartName="/ppt/handoutMasters/handoutMaster1.xml" ContentType="application/vnd.openxmlformats-officedocument.presentationml.handoutMaster+xml"/>
  <Override PartName="/ppt/charts/chart2.xml" ContentType="application/vnd.openxmlformats-officedocument.drawingml.chart+xml"/>
  <Override PartName="/ppt/notesSlides/notesSlide4.xml" ContentType="application/vnd.openxmlformats-officedocument.presentationml.notesSlide+xml"/>
  <Override PartName="/ppt/drawings/drawing6.xml" ContentType="application/vnd.openxmlformats-officedocument.drawingml.chartshape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rawings/drawing4.xml" ContentType="application/vnd.openxmlformats-officedocument.drawingml.chartshape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charts/chart19.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handoutMasterIdLst>
    <p:handoutMasterId r:id="rId25"/>
  </p:handoutMasterIdLst>
  <p:sldIdLst>
    <p:sldId id="275" r:id="rId2"/>
    <p:sldId id="303" r:id="rId3"/>
    <p:sldId id="298" r:id="rId4"/>
    <p:sldId id="299" r:id="rId5"/>
    <p:sldId id="304" r:id="rId6"/>
    <p:sldId id="308" r:id="rId7"/>
    <p:sldId id="279" r:id="rId8"/>
    <p:sldId id="280" r:id="rId9"/>
    <p:sldId id="297" r:id="rId10"/>
    <p:sldId id="313" r:id="rId11"/>
    <p:sldId id="284" r:id="rId12"/>
    <p:sldId id="307" r:id="rId13"/>
    <p:sldId id="285" r:id="rId14"/>
    <p:sldId id="305" r:id="rId15"/>
    <p:sldId id="292" r:id="rId16"/>
    <p:sldId id="310" r:id="rId17"/>
    <p:sldId id="306" r:id="rId18"/>
    <p:sldId id="291" r:id="rId19"/>
    <p:sldId id="293" r:id="rId20"/>
    <p:sldId id="294" r:id="rId21"/>
    <p:sldId id="300" r:id="rId22"/>
    <p:sldId id="301" r:id="rId23"/>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7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43"/>
    <a:srgbClr val="FFE0A3"/>
    <a:srgbClr val="BED06E"/>
    <a:srgbClr val="FFDC97"/>
    <a:srgbClr val="BED050"/>
    <a:srgbClr val="B4D050"/>
    <a:srgbClr val="89C866"/>
    <a:srgbClr val="A6C36B"/>
    <a:srgbClr val="FFCC66"/>
    <a:srgbClr val="00CC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33" autoAdjust="0"/>
    <p:restoredTop sz="93134" autoAdjust="0"/>
  </p:normalViewPr>
  <p:slideViewPr>
    <p:cSldViewPr snapToGrid="0" showGuides="1">
      <p:cViewPr varScale="1">
        <p:scale>
          <a:sx n="73" d="100"/>
          <a:sy n="73" d="100"/>
        </p:scale>
        <p:origin x="-1314" y="-96"/>
      </p:cViewPr>
      <p:guideLst>
        <p:guide orient="horz" pos="2160"/>
        <p:guide pos="2879"/>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2007_Workbook1.xlsx"/></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Office_Excel_2007_Workbook10.xlsx"/></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Office_Excel_2007_Workbook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Office_Excel_2007_Workbook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Office_Excel_2007_Workbook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Office_Excel_2007_Workbook14.xlsx"/></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Office_Excel_2007_Workbook15.xlsx"/></Relationships>
</file>

<file path=ppt/charts/_rels/chart16.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Office_Excel_2007_Workbook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Office_Excel_2007_Workbook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Office_Excel_2007_Workbook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Office_Excel_2007_Workbook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2007_Workbook2.xlsx"/></Relationships>
</file>

<file path=ppt/charts/_rels/chart20.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Office_Excel_2007_Workbook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Office_Excel_2007_Workbook21.xlsx"/></Relationships>
</file>

<file path=ppt/charts/_rels/chart22.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Microsoft_Office_Excel_2007_Workbook22.xlsx"/></Relationships>
</file>

<file path=ppt/charts/_rels/chart23.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package" Target="../embeddings/Microsoft_Office_Excel_2007_Workbook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Office_Excel_2007_Workbook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Office_Excel_2007_Workbook25.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2007_Workbook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2007_Workbook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2007_Workbook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2007_Workbook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2007_Workbook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2007_Workbook8.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2007_Workbook9.xlsx"/></Relationships>
</file>

<file path=ppt/charts/chart1.xml><?xml version="1.0" encoding="utf-8"?>
<c:chartSpace xmlns:c="http://schemas.openxmlformats.org/drawingml/2006/chart" xmlns:a="http://schemas.openxmlformats.org/drawingml/2006/main" xmlns:r="http://schemas.openxmlformats.org/officeDocument/2006/relationships">
  <c:lang val="en-GB"/>
  <c:style val="21"/>
  <c:chart>
    <c:title>
      <c:tx>
        <c:rich>
          <a:bodyPr/>
          <a:lstStyle/>
          <a:p>
            <a:pPr>
              <a:defRPr sz="2000" b="0"/>
            </a:pPr>
            <a:r>
              <a:rPr lang="en-GB" sz="2000" b="0" dirty="0" smtClean="0"/>
              <a:t>Status when first</a:t>
            </a:r>
            <a:r>
              <a:rPr lang="en-GB" sz="2000" b="0" baseline="0" dirty="0" smtClean="0"/>
              <a:t> contacted STANTA</a:t>
            </a:r>
            <a:endParaRPr lang="en-GB" sz="2000" b="0" dirty="0"/>
          </a:p>
        </c:rich>
      </c:tx>
      <c:layout>
        <c:manualLayout>
          <c:xMode val="edge"/>
          <c:yMode val="edge"/>
          <c:x val="5.8253135024788848E-4"/>
          <c:y val="0"/>
        </c:manualLayout>
      </c:layout>
      <c:spPr>
        <a:ln>
          <a:solidFill>
            <a:schemeClr val="accent6">
              <a:lumMod val="50000"/>
            </a:schemeClr>
          </a:solidFill>
        </a:ln>
      </c:spPr>
    </c:title>
    <c:plotArea>
      <c:layout>
        <c:manualLayout>
          <c:layoutTarget val="inner"/>
          <c:xMode val="edge"/>
          <c:yMode val="edge"/>
          <c:x val="0.36767711338045722"/>
          <c:y val="0.16221657140009954"/>
          <c:w val="0.14273538722846807"/>
          <c:h val="0.72665357206649173"/>
        </c:manualLayout>
      </c:layout>
      <c:barChart>
        <c:barDir val="bar"/>
        <c:grouping val="clustered"/>
        <c:varyColors val="1"/>
        <c:dLbls/>
        <c:axId val="101224448"/>
        <c:axId val="101225984"/>
      </c:barChart>
      <c:catAx>
        <c:axId val="101224448"/>
        <c:scaling>
          <c:orientation val="maxMin"/>
        </c:scaling>
        <c:axPos val="l"/>
        <c:majorTickMark val="none"/>
        <c:tickLblPos val="nextTo"/>
        <c:spPr>
          <a:ln>
            <a:solidFill>
              <a:prstClr val="white">
                <a:lumMod val="75000"/>
              </a:prstClr>
            </a:solidFill>
          </a:ln>
        </c:spPr>
        <c:txPr>
          <a:bodyPr/>
          <a:lstStyle/>
          <a:p>
            <a:pPr>
              <a:defRPr sz="1200"/>
            </a:pPr>
            <a:endParaRPr lang="en-US"/>
          </a:p>
        </c:txPr>
        <c:crossAx val="101225984"/>
        <c:crosses val="autoZero"/>
        <c:auto val="1"/>
        <c:lblAlgn val="ctr"/>
        <c:lblOffset val="100"/>
      </c:catAx>
      <c:valAx>
        <c:axId val="101225984"/>
        <c:scaling>
          <c:orientation val="minMax"/>
          <c:max val="0.60000000000000064"/>
        </c:scaling>
        <c:delete val="1"/>
        <c:axPos val="t"/>
        <c:numFmt formatCode="0%" sourceLinked="1"/>
        <c:tickLblPos val="none"/>
        <c:crossAx val="101224448"/>
        <c:crosses val="autoZero"/>
        <c:crossBetween val="between"/>
      </c:valAx>
    </c:plotArea>
    <c:plotVisOnly val="1"/>
    <c:dispBlanksAs val="gap"/>
  </c:chart>
  <c:spPr>
    <a:ln w="25400">
      <a:solidFill>
        <a:schemeClr val="accent6">
          <a:lumMod val="50000"/>
        </a:schemeClr>
      </a:solidFill>
    </a:ln>
  </c:spPr>
  <c:txPr>
    <a:bodyPr/>
    <a:lstStyle/>
    <a:p>
      <a:pPr>
        <a:defRPr sz="1800"/>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n-GB"/>
  <c:style val="21"/>
  <c:chart>
    <c:autoTitleDeleted val="1"/>
    <c:plotArea>
      <c:layout>
        <c:manualLayout>
          <c:layoutTarget val="inner"/>
          <c:xMode val="edge"/>
          <c:yMode val="edge"/>
          <c:x val="0.44864284653097575"/>
          <c:y val="0.22405596519887006"/>
          <c:w val="0.4633068390036153"/>
          <c:h val="0.67903014187597588"/>
        </c:manualLayout>
      </c:layout>
      <c:barChart>
        <c:barDir val="bar"/>
        <c:grouping val="clustered"/>
        <c:varyColors val="1"/>
        <c:ser>
          <c:idx val="0"/>
          <c:order val="0"/>
          <c:tx>
            <c:strRef>
              <c:f>Sheet1!$B$1</c:f>
              <c:strCache>
                <c:ptCount val="1"/>
                <c:pt idx="0">
                  <c:v>Series 1</c:v>
                </c:pt>
              </c:strCache>
            </c:strRef>
          </c:tx>
          <c:dLbls>
            <c:spPr>
              <a:noFill/>
              <a:ln>
                <a:noFill/>
              </a:ln>
              <a:effectLst/>
            </c:spPr>
            <c:txPr>
              <a:bodyPr/>
              <a:lstStyle/>
              <a:p>
                <a:pPr>
                  <a:defRPr sz="1200"/>
                </a:pPr>
                <a:endParaRPr lang="en-US"/>
              </a:p>
            </c:txPr>
            <c:showVal val="1"/>
            <c:extLst>
              <c:ext xmlns:c15="http://schemas.microsoft.com/office/drawing/2012/chart" uri="{CE6537A1-D6FC-4f65-9D91-7224C49458BB}">
                <c15:showLeaderLines val="0"/>
              </c:ext>
            </c:extLst>
          </c:dLbls>
          <c:cat>
            <c:strRef>
              <c:f>Sheet1!$A$2:$A$5</c:f>
              <c:strCache>
                <c:ptCount val="4"/>
                <c:pt idx="0">
                  <c:v>Increased</c:v>
                </c:pt>
                <c:pt idx="1">
                  <c:v>Stayed the same</c:v>
                </c:pt>
                <c:pt idx="2">
                  <c:v>Decreased</c:v>
                </c:pt>
                <c:pt idx="3">
                  <c:v>DK/ Trading &lt; 2 years</c:v>
                </c:pt>
              </c:strCache>
            </c:strRef>
          </c:cat>
          <c:val>
            <c:numRef>
              <c:f>Sheet1!$B$2:$B$5</c:f>
              <c:numCache>
                <c:formatCode>0%</c:formatCode>
                <c:ptCount val="4"/>
                <c:pt idx="0">
                  <c:v>0.34</c:v>
                </c:pt>
                <c:pt idx="1">
                  <c:v>0.15000000000000002</c:v>
                </c:pt>
                <c:pt idx="2">
                  <c:v>0.1</c:v>
                </c:pt>
                <c:pt idx="3">
                  <c:v>0.41000000000000003</c:v>
                </c:pt>
              </c:numCache>
            </c:numRef>
          </c:val>
        </c:ser>
        <c:dLbls/>
        <c:gapWidth val="50"/>
        <c:axId val="136226688"/>
        <c:axId val="136228224"/>
      </c:barChart>
      <c:catAx>
        <c:axId val="136226688"/>
        <c:scaling>
          <c:orientation val="maxMin"/>
        </c:scaling>
        <c:axPos val="l"/>
        <c:numFmt formatCode="General" sourceLinked="0"/>
        <c:majorTickMark val="none"/>
        <c:tickLblPos val="nextTo"/>
        <c:txPr>
          <a:bodyPr/>
          <a:lstStyle/>
          <a:p>
            <a:pPr>
              <a:defRPr sz="1100" b="0"/>
            </a:pPr>
            <a:endParaRPr lang="en-US"/>
          </a:p>
        </c:txPr>
        <c:crossAx val="136228224"/>
        <c:crosses val="autoZero"/>
        <c:auto val="1"/>
        <c:lblAlgn val="ctr"/>
        <c:lblOffset val="100"/>
      </c:catAx>
      <c:valAx>
        <c:axId val="136228224"/>
        <c:scaling>
          <c:orientation val="minMax"/>
          <c:max val="0.45"/>
          <c:min val="0"/>
        </c:scaling>
        <c:delete val="1"/>
        <c:axPos val="t"/>
        <c:numFmt formatCode="0%" sourceLinked="1"/>
        <c:tickLblPos val="none"/>
        <c:crossAx val="136226688"/>
        <c:crosses val="autoZero"/>
        <c:crossBetween val="between"/>
      </c:valAx>
    </c:plotArea>
    <c:plotVisOnly val="1"/>
    <c:dispBlanksAs val="gap"/>
  </c:chart>
  <c:spPr>
    <a:ln w="25400">
      <a:solidFill>
        <a:schemeClr val="accent6">
          <a:lumMod val="50000"/>
        </a:schemeClr>
      </a:solidFill>
    </a:ln>
  </c:spPr>
  <c:txPr>
    <a:bodyPr/>
    <a:lstStyle/>
    <a:p>
      <a:pPr>
        <a:defRPr sz="1800"/>
      </a:pPr>
      <a:endParaRPr lang="en-US"/>
    </a:p>
  </c:txPr>
  <c:externalData r:id="rId1"/>
  <c:userShapes r:id="rId2"/>
</c:chartSpace>
</file>

<file path=ppt/charts/chart11.xml><?xml version="1.0" encoding="utf-8"?>
<c:chartSpace xmlns:c="http://schemas.openxmlformats.org/drawingml/2006/chart" xmlns:a="http://schemas.openxmlformats.org/drawingml/2006/main" xmlns:r="http://schemas.openxmlformats.org/officeDocument/2006/relationships">
  <c:lang val="en-GB"/>
  <c:style val="21"/>
  <c:chart>
    <c:autoTitleDeleted val="1"/>
    <c:plotArea>
      <c:layout>
        <c:manualLayout>
          <c:layoutTarget val="inner"/>
          <c:xMode val="edge"/>
          <c:yMode val="edge"/>
          <c:x val="0.33857995344921521"/>
          <c:y val="0.22405596519887006"/>
          <c:w val="0.62997350567028187"/>
          <c:h val="0.67903014187597588"/>
        </c:manualLayout>
      </c:layout>
      <c:barChart>
        <c:barDir val="bar"/>
        <c:grouping val="clustered"/>
        <c:varyColors val="1"/>
        <c:ser>
          <c:idx val="0"/>
          <c:order val="0"/>
          <c:tx>
            <c:strRef>
              <c:f>Sheet1!$B$1</c:f>
              <c:strCache>
                <c:ptCount val="1"/>
                <c:pt idx="0">
                  <c:v>Series 1</c:v>
                </c:pt>
              </c:strCache>
            </c:strRef>
          </c:tx>
          <c:dLbls>
            <c:spPr>
              <a:noFill/>
              <a:ln>
                <a:noFill/>
              </a:ln>
              <a:effectLst/>
            </c:spPr>
            <c:txPr>
              <a:bodyPr wrap="square" lIns="38100" tIns="19050" rIns="38100" bIns="19050" anchor="ctr">
                <a:spAutoFit/>
              </a:bodyPr>
              <a:lstStyle/>
              <a:p>
                <a:pPr>
                  <a:defRPr sz="1200"/>
                </a:pPr>
                <a:endParaRPr lang="en-US"/>
              </a:p>
            </c:txPr>
            <c:showVal val="1"/>
            <c:extLst>
              <c:ext xmlns:c15="http://schemas.microsoft.com/office/drawing/2012/chart" uri="{CE6537A1-D6FC-4f65-9D91-7224C49458BB}">
                <c15:showLeaderLines val="1"/>
              </c:ext>
            </c:extLst>
          </c:dLbls>
          <c:cat>
            <c:strRef>
              <c:f>Sheet1!$A$2:$A$5</c:f>
              <c:strCache>
                <c:ptCount val="4"/>
                <c:pt idx="0">
                  <c:v>Increasing</c:v>
                </c:pt>
                <c:pt idx="1">
                  <c:v>Staying the same</c:v>
                </c:pt>
                <c:pt idx="2">
                  <c:v>Decreasing</c:v>
                </c:pt>
                <c:pt idx="3">
                  <c:v>Don't know</c:v>
                </c:pt>
              </c:strCache>
            </c:strRef>
          </c:cat>
          <c:val>
            <c:numRef>
              <c:f>Sheet1!$B$2:$B$5</c:f>
              <c:numCache>
                <c:formatCode>0%</c:formatCode>
                <c:ptCount val="4"/>
                <c:pt idx="0">
                  <c:v>0.63000000000000012</c:v>
                </c:pt>
                <c:pt idx="1">
                  <c:v>0.22</c:v>
                </c:pt>
                <c:pt idx="2">
                  <c:v>2.0000000000000004E-2</c:v>
                </c:pt>
                <c:pt idx="3">
                  <c:v>0.13</c:v>
                </c:pt>
              </c:numCache>
            </c:numRef>
          </c:val>
        </c:ser>
        <c:dLbls/>
        <c:gapWidth val="50"/>
        <c:axId val="136445312"/>
        <c:axId val="137303168"/>
      </c:barChart>
      <c:catAx>
        <c:axId val="136445312"/>
        <c:scaling>
          <c:orientation val="maxMin"/>
        </c:scaling>
        <c:axPos val="l"/>
        <c:numFmt formatCode="General" sourceLinked="0"/>
        <c:majorTickMark val="none"/>
        <c:tickLblPos val="nextTo"/>
        <c:txPr>
          <a:bodyPr/>
          <a:lstStyle/>
          <a:p>
            <a:pPr>
              <a:defRPr sz="1100" b="0"/>
            </a:pPr>
            <a:endParaRPr lang="en-US"/>
          </a:p>
        </c:txPr>
        <c:crossAx val="137303168"/>
        <c:crosses val="autoZero"/>
        <c:auto val="1"/>
        <c:lblAlgn val="ctr"/>
        <c:lblOffset val="100"/>
      </c:catAx>
      <c:valAx>
        <c:axId val="137303168"/>
        <c:scaling>
          <c:orientation val="minMax"/>
          <c:max val="0.70000000000000018"/>
          <c:min val="0"/>
        </c:scaling>
        <c:delete val="1"/>
        <c:axPos val="t"/>
        <c:numFmt formatCode="0%" sourceLinked="1"/>
        <c:tickLblPos val="none"/>
        <c:crossAx val="136445312"/>
        <c:crosses val="autoZero"/>
        <c:crossBetween val="between"/>
      </c:valAx>
    </c:plotArea>
    <c:plotVisOnly val="1"/>
    <c:dispBlanksAs val="gap"/>
  </c:chart>
  <c:spPr>
    <a:ln w="25400">
      <a:solidFill>
        <a:schemeClr val="accent6">
          <a:lumMod val="50000"/>
        </a:schemeClr>
      </a:solidFill>
    </a:ln>
  </c:spPr>
  <c:txPr>
    <a:bodyPr/>
    <a:lstStyle/>
    <a:p>
      <a:pPr>
        <a:defRPr sz="1800"/>
      </a:pPr>
      <a:endParaRPr lang="en-US"/>
    </a:p>
  </c:txPr>
  <c:externalData r:id="rId1"/>
  <c:userShapes r:id="rId2"/>
</c:chartSpace>
</file>

<file path=ppt/charts/chart12.xml><?xml version="1.0" encoding="utf-8"?>
<c:chartSpace xmlns:c="http://schemas.openxmlformats.org/drawingml/2006/chart" xmlns:a="http://schemas.openxmlformats.org/drawingml/2006/main" xmlns:r="http://schemas.openxmlformats.org/officeDocument/2006/relationships">
  <c:lang val="en-GB"/>
  <c:style val="24"/>
  <c:chart>
    <c:autoTitleDeleted val="1"/>
    <c:plotArea>
      <c:layout>
        <c:manualLayout>
          <c:layoutTarget val="inner"/>
          <c:xMode val="edge"/>
          <c:yMode val="edge"/>
          <c:x val="0.50124056917362458"/>
          <c:y val="1.9316073339617764E-2"/>
          <c:w val="0.43989033710058473"/>
          <c:h val="0.94107996626434365"/>
        </c:manualLayout>
      </c:layout>
      <c:barChart>
        <c:barDir val="bar"/>
        <c:grouping val="clustered"/>
        <c:varyColors val="1"/>
        <c:ser>
          <c:idx val="0"/>
          <c:order val="0"/>
          <c:tx>
            <c:strRef>
              <c:f>Sheet1!$B$1</c:f>
              <c:strCache>
                <c:ptCount val="1"/>
                <c:pt idx="0">
                  <c:v>Size of business (including respondent)</c:v>
                </c:pt>
              </c:strCache>
            </c:strRef>
          </c:tx>
          <c:dLbls>
            <c:spPr>
              <a:noFill/>
              <a:ln>
                <a:noFill/>
              </a:ln>
              <a:effectLst/>
            </c:spPr>
            <c:txPr>
              <a:bodyPr/>
              <a:lstStyle/>
              <a:p>
                <a:pPr>
                  <a:defRPr sz="1200"/>
                </a:pPr>
                <a:endParaRPr lang="en-US"/>
              </a:p>
            </c:txPr>
            <c:showVal val="1"/>
            <c:extLst>
              <c:ext xmlns:c15="http://schemas.microsoft.com/office/drawing/2012/chart" uri="{CE6537A1-D6FC-4f65-9D91-7224C49458BB}">
                <c15:showLeaderLines val="0"/>
              </c:ext>
            </c:extLst>
          </c:dLbls>
          <c:cat>
            <c:strRef>
              <c:f>Sheet1!$A$2:$A$13</c:f>
              <c:strCache>
                <c:ptCount val="12"/>
                <c:pt idx="0">
                  <c:v>Business strategy/developing a business plan</c:v>
                </c:pt>
                <c:pt idx="1">
                  <c:v>Financial planning/ seeking finance</c:v>
                </c:pt>
                <c:pt idx="2">
                  <c:v>Company structure (sole trader vs. limited company etc)</c:v>
                </c:pt>
                <c:pt idx="3">
                  <c:v>Whether setting up a company is right for me</c:v>
                </c:pt>
                <c:pt idx="4">
                  <c:v>Legislation - understanding and dealing with regulations</c:v>
                </c:pt>
                <c:pt idx="5">
                  <c:v>Marketing/developing a marketing plan</c:v>
                </c:pt>
                <c:pt idx="6">
                  <c:v>Staff and employment issues</c:v>
                </c:pt>
                <c:pt idx="7">
                  <c:v>Insurances and taxes</c:v>
                </c:pt>
                <c:pt idx="8">
                  <c:v>Customer targeting</c:v>
                </c:pt>
                <c:pt idx="9">
                  <c:v>Business risk assessment</c:v>
                </c:pt>
                <c:pt idx="10">
                  <c:v>Opening a shop/taking on premises</c:v>
                </c:pt>
                <c:pt idx="11">
                  <c:v>None of these</c:v>
                </c:pt>
              </c:strCache>
            </c:strRef>
          </c:cat>
          <c:val>
            <c:numRef>
              <c:f>Sheet1!$B$2:$B$13</c:f>
              <c:numCache>
                <c:formatCode>0%</c:formatCode>
                <c:ptCount val="12"/>
                <c:pt idx="0">
                  <c:v>0.60000000000000009</c:v>
                </c:pt>
                <c:pt idx="1">
                  <c:v>0.60000000000000009</c:v>
                </c:pt>
                <c:pt idx="2">
                  <c:v>0.56000000000000005</c:v>
                </c:pt>
                <c:pt idx="3">
                  <c:v>0.52</c:v>
                </c:pt>
                <c:pt idx="4">
                  <c:v>0.46</c:v>
                </c:pt>
                <c:pt idx="5">
                  <c:v>0.44</c:v>
                </c:pt>
                <c:pt idx="6">
                  <c:v>0.4</c:v>
                </c:pt>
                <c:pt idx="7">
                  <c:v>0.32000000000000006</c:v>
                </c:pt>
                <c:pt idx="8">
                  <c:v>0.30000000000000004</c:v>
                </c:pt>
                <c:pt idx="9">
                  <c:v>0.26</c:v>
                </c:pt>
                <c:pt idx="10">
                  <c:v>0.12000000000000001</c:v>
                </c:pt>
                <c:pt idx="11">
                  <c:v>6.0000000000000005E-2</c:v>
                </c:pt>
              </c:numCache>
            </c:numRef>
          </c:val>
        </c:ser>
        <c:dLbls/>
        <c:gapWidth val="50"/>
        <c:axId val="137392512"/>
        <c:axId val="137394048"/>
      </c:barChart>
      <c:catAx>
        <c:axId val="137392512"/>
        <c:scaling>
          <c:orientation val="maxMin"/>
        </c:scaling>
        <c:axPos val="l"/>
        <c:numFmt formatCode="General" sourceLinked="0"/>
        <c:majorTickMark val="none"/>
        <c:tickLblPos val="nextTo"/>
        <c:txPr>
          <a:bodyPr/>
          <a:lstStyle/>
          <a:p>
            <a:pPr>
              <a:defRPr sz="1200"/>
            </a:pPr>
            <a:endParaRPr lang="en-US"/>
          </a:p>
        </c:txPr>
        <c:crossAx val="137394048"/>
        <c:crosses val="autoZero"/>
        <c:auto val="1"/>
        <c:lblAlgn val="ctr"/>
        <c:lblOffset val="100"/>
      </c:catAx>
      <c:valAx>
        <c:axId val="137394048"/>
        <c:scaling>
          <c:orientation val="minMax"/>
        </c:scaling>
        <c:delete val="1"/>
        <c:axPos val="t"/>
        <c:numFmt formatCode="0%" sourceLinked="1"/>
        <c:tickLblPos val="none"/>
        <c:crossAx val="137392512"/>
        <c:crosses val="autoZero"/>
        <c:crossBetween val="between"/>
      </c:valAx>
    </c:plotArea>
    <c:plotVisOnly val="1"/>
    <c:dispBlanksAs val="gap"/>
  </c:chart>
  <c:txPr>
    <a:bodyPr/>
    <a:lstStyle/>
    <a:p>
      <a:pPr>
        <a:defRPr sz="1800"/>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en-GB"/>
  <c:style val="24"/>
  <c:chart>
    <c:autoTitleDeleted val="1"/>
    <c:plotArea>
      <c:layout>
        <c:manualLayout>
          <c:layoutTarget val="inner"/>
          <c:xMode val="edge"/>
          <c:yMode val="edge"/>
          <c:x val="0.50124056917362458"/>
          <c:y val="1.9316073339617764E-2"/>
          <c:w val="0.43989033710058473"/>
          <c:h val="0.94107996626434365"/>
        </c:manualLayout>
      </c:layout>
      <c:barChart>
        <c:barDir val="bar"/>
        <c:grouping val="clustered"/>
        <c:varyColors val="1"/>
        <c:ser>
          <c:idx val="0"/>
          <c:order val="0"/>
          <c:tx>
            <c:strRef>
              <c:f>Sheet1!$B$1</c:f>
              <c:strCache>
                <c:ptCount val="1"/>
                <c:pt idx="0">
                  <c:v>Size of business (including respondent)</c:v>
                </c:pt>
              </c:strCache>
            </c:strRef>
          </c:tx>
          <c:dLbls>
            <c:dLbl>
              <c:idx val="0"/>
              <c:layout/>
              <c:tx>
                <c:rich>
                  <a:bodyPr/>
                  <a:lstStyle/>
                  <a:p>
                    <a:pPr>
                      <a:defRPr lang="en-GB" sz="1200"/>
                    </a:pPr>
                    <a:fld id="{270A4CBA-3CA0-44D3-BE91-88144CD2104F}" type="VALUE">
                      <a:rPr lang="en-US" smtClean="0"/>
                      <a:pPr>
                        <a:defRPr lang="en-GB" sz="1200"/>
                      </a:pPr>
                      <a:t>[VALUE]</a:t>
                    </a:fld>
                    <a:r>
                      <a:rPr lang="en-US" dirty="0" smtClean="0"/>
                      <a:t>  (60%)</a:t>
                    </a:r>
                  </a:p>
                </c:rich>
              </c:tx>
              <c:spPr>
                <a:noFill/>
                <a:ln>
                  <a:noFill/>
                </a:ln>
                <a:effectLst/>
              </c:spPr>
              <c:showVal val="1"/>
              <c:extLst>
                <c:ext xmlns:c15="http://schemas.microsoft.com/office/drawing/2012/chart" uri="{CE6537A1-D6FC-4f65-9D91-7224C49458BB}">
                  <c15:dlblFieldTable/>
                  <c15:showDataLabelsRange val="0"/>
                </c:ext>
              </c:extLst>
            </c:dLbl>
            <c:dLbl>
              <c:idx val="1"/>
              <c:layout/>
              <c:tx>
                <c:rich>
                  <a:bodyPr/>
                  <a:lstStyle/>
                  <a:p>
                    <a:fld id="{AC1EF0DD-EA88-4B3B-B6C4-97F08EAD0C67}" type="VALUE">
                      <a:rPr lang="en-US" smtClean="0"/>
                      <a:pPr/>
                      <a:t>[VALUE]</a:t>
                    </a:fld>
                    <a:r>
                      <a:rPr lang="en-US" dirty="0" smtClean="0"/>
                      <a:t>  (56%)</a:t>
                    </a:r>
                  </a:p>
                </c:rich>
              </c:tx>
              <c:showVal val="1"/>
              <c:extLst>
                <c:ext xmlns:c15="http://schemas.microsoft.com/office/drawing/2012/chart" uri="{CE6537A1-D6FC-4f65-9D91-7224C49458BB}">
                  <c15:dlblFieldTable/>
                  <c15:showDataLabelsRange val="0"/>
                </c:ext>
              </c:extLst>
            </c:dLbl>
            <c:dLbl>
              <c:idx val="2"/>
              <c:layout/>
              <c:tx>
                <c:rich>
                  <a:bodyPr/>
                  <a:lstStyle/>
                  <a:p>
                    <a:fld id="{2E2CB860-6F56-4E70-8849-C56E20C23B5F}" type="VALUE">
                      <a:rPr lang="en-US" smtClean="0"/>
                      <a:pPr/>
                      <a:t>[VALUE]</a:t>
                    </a:fld>
                    <a:r>
                      <a:rPr lang="en-US" dirty="0" smtClean="0"/>
                      <a:t>  (60%)</a:t>
                    </a:r>
                  </a:p>
                </c:rich>
              </c:tx>
              <c:showVal val="1"/>
              <c:extLst>
                <c:ext xmlns:c15="http://schemas.microsoft.com/office/drawing/2012/chart" uri="{CE6537A1-D6FC-4f65-9D91-7224C49458BB}">
                  <c15:dlblFieldTable/>
                  <c15:showDataLabelsRange val="0"/>
                </c:ext>
              </c:extLst>
            </c:dLbl>
            <c:dLbl>
              <c:idx val="3"/>
              <c:layout/>
              <c:tx>
                <c:rich>
                  <a:bodyPr/>
                  <a:lstStyle/>
                  <a:p>
                    <a:fld id="{1A4A176E-AF21-4DA0-A4C2-27051A97318F}" type="VALUE">
                      <a:rPr lang="en-US" smtClean="0"/>
                      <a:pPr/>
                      <a:t>[VALUE]</a:t>
                    </a:fld>
                    <a:r>
                      <a:rPr lang="en-US" dirty="0" smtClean="0"/>
                      <a:t>  (32%)</a:t>
                    </a:r>
                  </a:p>
                </c:rich>
              </c:tx>
              <c:showVal val="1"/>
              <c:extLst>
                <c:ext xmlns:c15="http://schemas.microsoft.com/office/drawing/2012/chart" uri="{CE6537A1-D6FC-4f65-9D91-7224C49458BB}">
                  <c15:dlblFieldTable/>
                  <c15:showDataLabelsRange val="0"/>
                </c:ext>
              </c:extLst>
            </c:dLbl>
            <c:dLbl>
              <c:idx val="4"/>
              <c:layout/>
              <c:tx>
                <c:rich>
                  <a:bodyPr/>
                  <a:lstStyle/>
                  <a:p>
                    <a:fld id="{8C48625F-E089-452E-AC39-B1F655C18216}" type="VALUE">
                      <a:rPr lang="en-US" smtClean="0"/>
                      <a:pPr/>
                      <a:t>[VALUE]</a:t>
                    </a:fld>
                    <a:r>
                      <a:rPr lang="en-US" dirty="0" smtClean="0"/>
                      <a:t>  (52%)</a:t>
                    </a:r>
                  </a:p>
                </c:rich>
              </c:tx>
              <c:showVal val="1"/>
              <c:extLst>
                <c:ext xmlns:c15="http://schemas.microsoft.com/office/drawing/2012/chart" uri="{CE6537A1-D6FC-4f65-9D91-7224C49458BB}">
                  <c15:dlblFieldTable/>
                  <c15:showDataLabelsRange val="0"/>
                </c:ext>
              </c:extLst>
            </c:dLbl>
            <c:dLbl>
              <c:idx val="5"/>
              <c:layout/>
              <c:tx>
                <c:rich>
                  <a:bodyPr/>
                  <a:lstStyle/>
                  <a:p>
                    <a:fld id="{F2D61A29-80D5-4ACC-9C7D-B9B081B3961E}" type="VALUE">
                      <a:rPr lang="en-US" smtClean="0"/>
                      <a:pPr/>
                      <a:t>[VALUE]</a:t>
                    </a:fld>
                    <a:r>
                      <a:rPr lang="en-US" dirty="0" smtClean="0"/>
                      <a:t>  (44%)</a:t>
                    </a:r>
                  </a:p>
                </c:rich>
              </c:tx>
              <c:showVal val="1"/>
              <c:extLst>
                <c:ext xmlns:c15="http://schemas.microsoft.com/office/drawing/2012/chart" uri="{CE6537A1-D6FC-4f65-9D91-7224C49458BB}">
                  <c15:dlblFieldTable/>
                  <c15:showDataLabelsRange val="0"/>
                </c:ext>
              </c:extLst>
            </c:dLbl>
            <c:dLbl>
              <c:idx val="6"/>
              <c:layout/>
              <c:tx>
                <c:rich>
                  <a:bodyPr/>
                  <a:lstStyle/>
                  <a:p>
                    <a:fld id="{DB56AF9B-9335-476B-8FFD-4A926535CC0E}" type="VALUE">
                      <a:rPr lang="en-US" smtClean="0"/>
                      <a:pPr/>
                      <a:t>[VALUE]</a:t>
                    </a:fld>
                    <a:r>
                      <a:rPr lang="en-US" dirty="0" smtClean="0"/>
                      <a:t>  (46%)</a:t>
                    </a:r>
                  </a:p>
                </c:rich>
              </c:tx>
              <c:showVal val="1"/>
              <c:extLst>
                <c:ext xmlns:c15="http://schemas.microsoft.com/office/drawing/2012/chart" uri="{CE6537A1-D6FC-4f65-9D91-7224C49458BB}">
                  <c15:dlblFieldTable/>
                  <c15:showDataLabelsRange val="0"/>
                </c:ext>
              </c:extLst>
            </c:dLbl>
            <c:dLbl>
              <c:idx val="7"/>
              <c:layout/>
              <c:tx>
                <c:rich>
                  <a:bodyPr/>
                  <a:lstStyle/>
                  <a:p>
                    <a:fld id="{1D8CA08B-3B66-435E-8064-1BCA6D92739C}" type="VALUE">
                      <a:rPr lang="en-US" smtClean="0"/>
                      <a:pPr/>
                      <a:t>[VALUE]</a:t>
                    </a:fld>
                    <a:r>
                      <a:rPr lang="en-US" dirty="0" smtClean="0"/>
                      <a:t>  (30%)</a:t>
                    </a:r>
                  </a:p>
                </c:rich>
              </c:tx>
              <c:showVal val="1"/>
              <c:extLst>
                <c:ext xmlns:c15="http://schemas.microsoft.com/office/drawing/2012/chart" uri="{CE6537A1-D6FC-4f65-9D91-7224C49458BB}">
                  <c15:dlblFieldTable/>
                  <c15:showDataLabelsRange val="0"/>
                </c:ext>
              </c:extLst>
            </c:dLbl>
            <c:dLbl>
              <c:idx val="8"/>
              <c:layout/>
              <c:tx>
                <c:rich>
                  <a:bodyPr/>
                  <a:lstStyle/>
                  <a:p>
                    <a:fld id="{B7FE3AC6-900E-4EF9-9F03-A3CE92D088E1}" type="VALUE">
                      <a:rPr lang="en-US" smtClean="0"/>
                      <a:pPr/>
                      <a:t>[VALUE]</a:t>
                    </a:fld>
                    <a:r>
                      <a:rPr lang="en-US" dirty="0" smtClean="0"/>
                      <a:t>  (26%)</a:t>
                    </a:r>
                  </a:p>
                </c:rich>
              </c:tx>
              <c:showVal val="1"/>
              <c:extLst>
                <c:ext xmlns:c15="http://schemas.microsoft.com/office/drawing/2012/chart" uri="{CE6537A1-D6FC-4f65-9D91-7224C49458BB}">
                  <c15:dlblFieldTable/>
                  <c15:showDataLabelsRange val="0"/>
                </c:ext>
              </c:extLst>
            </c:dLbl>
            <c:dLbl>
              <c:idx val="9"/>
              <c:layout/>
              <c:tx>
                <c:rich>
                  <a:bodyPr/>
                  <a:lstStyle/>
                  <a:p>
                    <a:fld id="{5EF4222B-53CA-4621-A826-ABF33D9771F1}" type="VALUE">
                      <a:rPr lang="en-US" smtClean="0"/>
                      <a:pPr/>
                      <a:t>[VALUE]</a:t>
                    </a:fld>
                    <a:r>
                      <a:rPr lang="en-US" dirty="0" smtClean="0"/>
                      <a:t>  (40%)</a:t>
                    </a:r>
                  </a:p>
                </c:rich>
              </c:tx>
              <c:showVal val="1"/>
              <c:extLst>
                <c:ext xmlns:c15="http://schemas.microsoft.com/office/drawing/2012/chart" uri="{CE6537A1-D6FC-4f65-9D91-7224C49458BB}">
                  <c15:dlblFieldTable/>
                  <c15:showDataLabelsRange val="0"/>
                </c:ext>
              </c:extLst>
            </c:dLbl>
            <c:dLbl>
              <c:idx val="10"/>
              <c:layout/>
              <c:tx>
                <c:rich>
                  <a:bodyPr/>
                  <a:lstStyle/>
                  <a:p>
                    <a:fld id="{307390D7-8AD4-44C2-85F1-FD6FFEF57197}" type="VALUE">
                      <a:rPr lang="en-US" smtClean="0"/>
                      <a:pPr/>
                      <a:t>[VALUE]</a:t>
                    </a:fld>
                    <a:r>
                      <a:rPr lang="en-US" baseline="0" dirty="0" smtClean="0"/>
                      <a:t>  (12%)</a:t>
                    </a:r>
                  </a:p>
                </c:rich>
              </c:tx>
              <c:showVal val="1"/>
              <c:extLst>
                <c:ext xmlns:c15="http://schemas.microsoft.com/office/drawing/2012/chart" uri="{CE6537A1-D6FC-4f65-9D91-7224C49458BB}">
                  <c15:dlblFieldTable/>
                  <c15:showDataLabelsRange val="0"/>
                </c:ext>
              </c:extLst>
            </c:dLbl>
            <c:spPr>
              <a:noFill/>
              <a:ln>
                <a:noFill/>
              </a:ln>
              <a:effectLst/>
            </c:spPr>
            <c:txPr>
              <a:bodyPr/>
              <a:lstStyle/>
              <a:p>
                <a:pPr>
                  <a:defRPr sz="1200"/>
                </a:pPr>
                <a:endParaRPr lang="en-US"/>
              </a:p>
            </c:txPr>
            <c:showVal val="1"/>
            <c:extLst>
              <c:ext xmlns:c15="http://schemas.microsoft.com/office/drawing/2012/chart" uri="{CE6537A1-D6FC-4f65-9D91-7224C49458BB}">
                <c15:showLeaderLines val="0"/>
              </c:ext>
            </c:extLst>
          </c:dLbls>
          <c:cat>
            <c:strRef>
              <c:f>Sheet1!$A$2:$A$12</c:f>
              <c:strCache>
                <c:ptCount val="11"/>
                <c:pt idx="0">
                  <c:v>Business strategy/developing a business plan</c:v>
                </c:pt>
                <c:pt idx="1">
                  <c:v>Company structure (sole trader vs. limited company etc)</c:v>
                </c:pt>
                <c:pt idx="2">
                  <c:v>Financial planning</c:v>
                </c:pt>
                <c:pt idx="3">
                  <c:v>Insurances and taxes</c:v>
                </c:pt>
                <c:pt idx="4">
                  <c:v>Whether setting up a company is right for me</c:v>
                </c:pt>
                <c:pt idx="5">
                  <c:v>Marketing/developing a marketing plan</c:v>
                </c:pt>
                <c:pt idx="6">
                  <c:v>Legislation - understanding and dealing with regulations</c:v>
                </c:pt>
                <c:pt idx="7">
                  <c:v>Customer targeting</c:v>
                </c:pt>
                <c:pt idx="8">
                  <c:v>Business risk assessment</c:v>
                </c:pt>
                <c:pt idx="9">
                  <c:v>Staff and employment issues</c:v>
                </c:pt>
                <c:pt idx="10">
                  <c:v>Opening a shop/taking on premises</c:v>
                </c:pt>
              </c:strCache>
            </c:strRef>
          </c:cat>
          <c:val>
            <c:numRef>
              <c:f>Sheet1!$B$2:$B$12</c:f>
              <c:numCache>
                <c:formatCode>0%</c:formatCode>
                <c:ptCount val="11"/>
                <c:pt idx="0">
                  <c:v>0.4</c:v>
                </c:pt>
                <c:pt idx="1">
                  <c:v>0.38000000000000006</c:v>
                </c:pt>
                <c:pt idx="2">
                  <c:v>0.30000000000000004</c:v>
                </c:pt>
                <c:pt idx="3">
                  <c:v>0.30000000000000004</c:v>
                </c:pt>
                <c:pt idx="4">
                  <c:v>0.28000000000000008</c:v>
                </c:pt>
                <c:pt idx="5">
                  <c:v>0.28000000000000008</c:v>
                </c:pt>
                <c:pt idx="6">
                  <c:v>0.22</c:v>
                </c:pt>
                <c:pt idx="7">
                  <c:v>0.14000000000000001</c:v>
                </c:pt>
                <c:pt idx="8">
                  <c:v>0.14000000000000001</c:v>
                </c:pt>
                <c:pt idx="9">
                  <c:v>0.1</c:v>
                </c:pt>
                <c:pt idx="10">
                  <c:v>8.0000000000000016E-2</c:v>
                </c:pt>
              </c:numCache>
            </c:numRef>
          </c:val>
        </c:ser>
        <c:dLbls/>
        <c:gapWidth val="50"/>
        <c:axId val="137292032"/>
        <c:axId val="137515008"/>
      </c:barChart>
      <c:catAx>
        <c:axId val="137292032"/>
        <c:scaling>
          <c:orientation val="maxMin"/>
        </c:scaling>
        <c:axPos val="l"/>
        <c:numFmt formatCode="General" sourceLinked="0"/>
        <c:majorTickMark val="none"/>
        <c:tickLblPos val="nextTo"/>
        <c:txPr>
          <a:bodyPr/>
          <a:lstStyle/>
          <a:p>
            <a:pPr>
              <a:defRPr sz="1200"/>
            </a:pPr>
            <a:endParaRPr lang="en-US"/>
          </a:p>
        </c:txPr>
        <c:crossAx val="137515008"/>
        <c:crosses val="autoZero"/>
        <c:auto val="1"/>
        <c:lblAlgn val="ctr"/>
        <c:lblOffset val="100"/>
      </c:catAx>
      <c:valAx>
        <c:axId val="137515008"/>
        <c:scaling>
          <c:orientation val="minMax"/>
        </c:scaling>
        <c:delete val="1"/>
        <c:axPos val="t"/>
        <c:numFmt formatCode="0%" sourceLinked="1"/>
        <c:tickLblPos val="none"/>
        <c:crossAx val="137292032"/>
        <c:crosses val="autoZero"/>
        <c:crossBetween val="between"/>
      </c:valAx>
    </c:plotArea>
    <c:plotVisOnly val="1"/>
    <c:dispBlanksAs val="gap"/>
  </c:chart>
  <c:txPr>
    <a:bodyPr/>
    <a:lstStyle/>
    <a:p>
      <a:pPr>
        <a:defRPr sz="1800"/>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en-GB"/>
  <c:style val="21"/>
  <c:chart>
    <c:autoTitleDeleted val="1"/>
    <c:plotArea>
      <c:layout>
        <c:manualLayout>
          <c:layoutTarget val="inner"/>
          <c:xMode val="edge"/>
          <c:yMode val="edge"/>
          <c:x val="0.31541855298324095"/>
          <c:y val="2.5346067432616234E-2"/>
          <c:w val="0.6257123387051422"/>
          <c:h val="0.93504978171188979"/>
        </c:manualLayout>
      </c:layout>
      <c:barChart>
        <c:barDir val="bar"/>
        <c:grouping val="clustered"/>
        <c:varyColors val="1"/>
        <c:ser>
          <c:idx val="0"/>
          <c:order val="0"/>
          <c:tx>
            <c:strRef>
              <c:f>Sheet1!$B$1</c:f>
              <c:strCache>
                <c:ptCount val="1"/>
                <c:pt idx="0">
                  <c:v>When consulted STANTA</c:v>
                </c:pt>
              </c:strCache>
            </c:strRef>
          </c:tx>
          <c:dLbls>
            <c:dLbl>
              <c:idx val="0"/>
              <c:layout/>
              <c:tx>
                <c:rich>
                  <a:bodyPr/>
                  <a:lstStyle/>
                  <a:p>
                    <a:fld id="{9A69E227-9CAC-440C-971B-705BAF6206F9}" type="VALUE">
                      <a:rPr lang="en-US" smtClean="0"/>
                      <a:pPr/>
                      <a:t>[VALUE]</a:t>
                    </a:fld>
                    <a:r>
                      <a:rPr lang="en-US" dirty="0" smtClean="0"/>
                      <a:t>  (40%)</a:t>
                    </a:r>
                  </a:p>
                </c:rich>
              </c:tx>
              <c:dLblPos val="outEnd"/>
              <c:showVal val="1"/>
              <c:extLst>
                <c:ext xmlns:c15="http://schemas.microsoft.com/office/drawing/2012/chart" uri="{CE6537A1-D6FC-4f65-9D91-7224C49458BB}">
                  <c15:dlblFieldTable/>
                  <c15:showDataLabelsRange val="0"/>
                </c:ext>
              </c:extLst>
            </c:dLbl>
            <c:dLbl>
              <c:idx val="1"/>
              <c:layout/>
              <c:tx>
                <c:rich>
                  <a:bodyPr/>
                  <a:lstStyle/>
                  <a:p>
                    <a:fld id="{C69142FD-7313-4525-AFBC-0A1DD2EA0AF4}" type="VALUE">
                      <a:rPr lang="en-US" smtClean="0"/>
                      <a:pPr/>
                      <a:t>[VALUE]</a:t>
                    </a:fld>
                    <a:r>
                      <a:rPr lang="en-US" dirty="0" smtClean="0"/>
                      <a:t>  (30%)</a:t>
                    </a:r>
                  </a:p>
                </c:rich>
              </c:tx>
              <c:dLblPos val="outEnd"/>
              <c:showVal val="1"/>
              <c:extLst>
                <c:ext xmlns:c15="http://schemas.microsoft.com/office/drawing/2012/chart" uri="{CE6537A1-D6FC-4f65-9D91-7224C49458BB}">
                  <c15:dlblFieldTable/>
                  <c15:showDataLabelsRange val="0"/>
                </c:ext>
              </c:extLst>
            </c:dLbl>
            <c:dLbl>
              <c:idx val="2"/>
              <c:layout/>
              <c:tx>
                <c:rich>
                  <a:bodyPr/>
                  <a:lstStyle/>
                  <a:p>
                    <a:fld id="{6A419DAB-0D32-4223-B271-71069F945F4A}" type="VALUE">
                      <a:rPr lang="en-US" smtClean="0"/>
                      <a:pPr/>
                      <a:t>[VALUE]</a:t>
                    </a:fld>
                    <a:r>
                      <a:rPr lang="en-US" dirty="0" smtClean="0"/>
                      <a:t>  (8%)</a:t>
                    </a:r>
                  </a:p>
                </c:rich>
              </c:tx>
              <c:dLblPos val="outEnd"/>
              <c:showVal val="1"/>
              <c:extLst>
                <c:ext xmlns:c15="http://schemas.microsoft.com/office/drawing/2012/chart" uri="{CE6537A1-D6FC-4f65-9D91-7224C49458BB}">
                  <c15:dlblFieldTable/>
                  <c15:showDataLabelsRange val="0"/>
                </c:ext>
              </c:extLst>
            </c:dLbl>
            <c:dLbl>
              <c:idx val="3"/>
              <c:layout/>
              <c:tx>
                <c:rich>
                  <a:bodyPr/>
                  <a:lstStyle/>
                  <a:p>
                    <a:fld id="{3986F966-3C95-4779-8A8D-E700CDDC1C7E}" type="VALUE">
                      <a:rPr lang="en-US" smtClean="0"/>
                      <a:pPr/>
                      <a:t>[VALUE]</a:t>
                    </a:fld>
                    <a:r>
                      <a:rPr lang="en-US" dirty="0" smtClean="0"/>
                      <a:t> (10%)</a:t>
                    </a:r>
                  </a:p>
                </c:rich>
              </c:tx>
              <c:dLblPos val="outEnd"/>
              <c:showVal val="1"/>
              <c:extLst>
                <c:ext xmlns:c15="http://schemas.microsoft.com/office/drawing/2012/chart" uri="{CE6537A1-D6FC-4f65-9D91-7224C49458BB}">
                  <c15:dlblFieldTable/>
                  <c15:showDataLabelsRange val="0"/>
                </c:ext>
              </c:extLst>
            </c:dLbl>
            <c:dLbl>
              <c:idx val="4"/>
              <c:layout/>
              <c:tx>
                <c:rich>
                  <a:bodyPr/>
                  <a:lstStyle/>
                  <a:p>
                    <a:fld id="{9D63235E-318E-4198-9A9E-D764EE522A18}" type="VALUE">
                      <a:rPr lang="en-US" smtClean="0"/>
                      <a:pPr/>
                      <a:t>[VALUE]</a:t>
                    </a:fld>
                    <a:r>
                      <a:rPr lang="en-US" dirty="0" smtClean="0"/>
                      <a:t>  (8%)</a:t>
                    </a:r>
                  </a:p>
                </c:rich>
              </c:tx>
              <c:dLblPos val="outEnd"/>
              <c:showVal val="1"/>
              <c:extLst>
                <c:ext xmlns:c15="http://schemas.microsoft.com/office/drawing/2012/chart" uri="{CE6537A1-D6FC-4f65-9D91-7224C49458BB}">
                  <c15:dlblFieldTable/>
                  <c15:showDataLabelsRange val="0"/>
                </c:ext>
              </c:extLst>
            </c:dLbl>
            <c:dLbl>
              <c:idx val="5"/>
              <c:layout/>
              <c:tx>
                <c:rich>
                  <a:bodyPr/>
                  <a:lstStyle/>
                  <a:p>
                    <a:fld id="{8E4B1CE1-ED18-47A5-8FF9-0BF47EFFBF7E}" type="VALUE">
                      <a:rPr lang="en-US" smtClean="0"/>
                      <a:pPr/>
                      <a:t>[VALUE]</a:t>
                    </a:fld>
                    <a:r>
                      <a:rPr lang="en-US" dirty="0" smtClean="0"/>
                      <a:t>  (10%)</a:t>
                    </a:r>
                  </a:p>
                </c:rich>
              </c:tx>
              <c:dLblPos val="outEnd"/>
              <c:showVal val="1"/>
              <c:extLst>
                <c:ext xmlns:c15="http://schemas.microsoft.com/office/drawing/2012/chart" uri="{CE6537A1-D6FC-4f65-9D91-7224C49458BB}">
                  <c15:dlblFieldTable/>
                  <c15:showDataLabelsRange val="0"/>
                </c:ext>
              </c:extLst>
            </c:dLbl>
            <c:dLbl>
              <c:idx val="6"/>
              <c:layout/>
              <c:tx>
                <c:rich>
                  <a:bodyPr/>
                  <a:lstStyle/>
                  <a:p>
                    <a:fld id="{F73A3BE7-AC9B-4424-B064-BE49AC36AA94}" type="VALUE">
                      <a:rPr lang="en-US" smtClean="0"/>
                      <a:pPr/>
                      <a:t>[VALUE]</a:t>
                    </a:fld>
                    <a:r>
                      <a:rPr lang="en-US" dirty="0" smtClean="0"/>
                      <a:t>  (6%)</a:t>
                    </a:r>
                  </a:p>
                </c:rich>
              </c:tx>
              <c:dLblPos val="outEnd"/>
              <c:showVal val="1"/>
              <c:extLst>
                <c:ext xmlns:c15="http://schemas.microsoft.com/office/drawing/2012/chart" uri="{CE6537A1-D6FC-4f65-9D91-7224C49458BB}">
                  <c15:dlblFieldTable/>
                  <c15:showDataLabelsRange val="0"/>
                </c:ext>
              </c:extLst>
            </c:dLbl>
            <c:dLbl>
              <c:idx val="7"/>
              <c:layout/>
              <c:tx>
                <c:rich>
                  <a:bodyPr/>
                  <a:lstStyle/>
                  <a:p>
                    <a:fld id="{E649E36E-ED52-45B3-8C98-84A26AAF0EC6}" type="VALUE">
                      <a:rPr lang="en-US" smtClean="0"/>
                      <a:pPr/>
                      <a:t>[VALUE]</a:t>
                    </a:fld>
                    <a:r>
                      <a:rPr lang="en-US" dirty="0" smtClean="0"/>
                      <a:t>  (4%)</a:t>
                    </a:r>
                  </a:p>
                </c:rich>
              </c:tx>
              <c:dLblPos val="outEnd"/>
              <c:showVal val="1"/>
              <c:extLst>
                <c:ext xmlns:c15="http://schemas.microsoft.com/office/drawing/2012/chart" uri="{CE6537A1-D6FC-4f65-9D91-7224C49458BB}">
                  <c15:dlblFieldTable/>
                  <c15:showDataLabelsRange val="0"/>
                </c:ext>
              </c:extLst>
            </c:dLbl>
            <c:dLbl>
              <c:idx val="8"/>
              <c:layout/>
              <c:tx>
                <c:rich>
                  <a:bodyPr/>
                  <a:lstStyle/>
                  <a:p>
                    <a:fld id="{6852F75E-1F2A-4690-89AC-43D07EF72269}" type="VALUE">
                      <a:rPr lang="en-US" smtClean="0"/>
                      <a:pPr/>
                      <a:t>[VALUE]</a:t>
                    </a:fld>
                    <a:r>
                      <a:rPr lang="en-US" dirty="0" smtClean="0"/>
                      <a:t>  (2%)</a:t>
                    </a:r>
                  </a:p>
                </c:rich>
              </c:tx>
              <c:dLblPos val="outEnd"/>
              <c:showVal val="1"/>
              <c:extLst>
                <c:ext xmlns:c15="http://schemas.microsoft.com/office/drawing/2012/chart" uri="{CE6537A1-D6FC-4f65-9D91-7224C49458BB}">
                  <c15:dlblFieldTable/>
                  <c15:showDataLabelsRange val="0"/>
                </c:ext>
              </c:extLst>
            </c:dLbl>
            <c:spPr>
              <a:noFill/>
              <a:ln>
                <a:noFill/>
              </a:ln>
              <a:effectLst/>
            </c:spPr>
            <c:txPr>
              <a:bodyPr/>
              <a:lstStyle/>
              <a:p>
                <a:pPr>
                  <a:defRPr sz="1200"/>
                </a:pPr>
                <a:endParaRPr lang="en-US"/>
              </a:p>
            </c:txPr>
            <c:dLblPos val="outEnd"/>
            <c:showVal val="1"/>
            <c:extLst>
              <c:ext xmlns:c15="http://schemas.microsoft.com/office/drawing/2012/chart" uri="{CE6537A1-D6FC-4f65-9D91-7224C49458BB}">
                <c15:showLeaderLines val="0"/>
              </c:ext>
            </c:extLst>
          </c:dLbls>
          <c:cat>
            <c:strRef>
              <c:f>Sheet1!$A$2:$A$11</c:f>
              <c:strCache>
                <c:ptCount val="10"/>
                <c:pt idx="0">
                  <c:v>Accountant</c:v>
                </c:pt>
                <c:pt idx="1">
                  <c:v>Bank or building society</c:v>
                </c:pt>
                <c:pt idx="2">
                  <c:v>Insurance agent</c:v>
                </c:pt>
                <c:pt idx="3">
                  <c:v>Solicitor</c:v>
                </c:pt>
                <c:pt idx="4">
                  <c:v>Local Authority</c:v>
                </c:pt>
                <c:pt idx="5">
                  <c:v>Marketing consultant</c:v>
                </c:pt>
                <c:pt idx="6">
                  <c:v>Financial adviser</c:v>
                </c:pt>
                <c:pt idx="7">
                  <c:v>Property specialist</c:v>
                </c:pt>
                <c:pt idx="8">
                  <c:v>Other services</c:v>
                </c:pt>
                <c:pt idx="9">
                  <c:v>None - only consulted STANTA</c:v>
                </c:pt>
              </c:strCache>
            </c:strRef>
          </c:cat>
          <c:val>
            <c:numRef>
              <c:f>Sheet1!$B$2:$B$11</c:f>
              <c:numCache>
                <c:formatCode>0%</c:formatCode>
                <c:ptCount val="10"/>
                <c:pt idx="0">
                  <c:v>0.4</c:v>
                </c:pt>
                <c:pt idx="1">
                  <c:v>0.38000000000000006</c:v>
                </c:pt>
                <c:pt idx="2">
                  <c:v>8.0000000000000016E-2</c:v>
                </c:pt>
                <c:pt idx="3">
                  <c:v>8.0000000000000016E-2</c:v>
                </c:pt>
                <c:pt idx="4">
                  <c:v>6.0000000000000005E-2</c:v>
                </c:pt>
                <c:pt idx="5">
                  <c:v>6.0000000000000005E-2</c:v>
                </c:pt>
                <c:pt idx="6">
                  <c:v>4.0000000000000008E-2</c:v>
                </c:pt>
                <c:pt idx="7">
                  <c:v>2.0000000000000004E-2</c:v>
                </c:pt>
                <c:pt idx="8">
                  <c:v>6.0000000000000005E-2</c:v>
                </c:pt>
                <c:pt idx="9">
                  <c:v>0.28000000000000008</c:v>
                </c:pt>
              </c:numCache>
            </c:numRef>
          </c:val>
        </c:ser>
        <c:dLbls/>
        <c:gapWidth val="50"/>
        <c:axId val="137558272"/>
        <c:axId val="137584640"/>
      </c:barChart>
      <c:catAx>
        <c:axId val="137558272"/>
        <c:scaling>
          <c:orientation val="maxMin"/>
        </c:scaling>
        <c:axPos val="l"/>
        <c:numFmt formatCode="General" sourceLinked="0"/>
        <c:majorTickMark val="none"/>
        <c:tickLblPos val="nextTo"/>
        <c:spPr>
          <a:ln>
            <a:solidFill>
              <a:schemeClr val="bg1">
                <a:lumMod val="75000"/>
              </a:schemeClr>
            </a:solidFill>
          </a:ln>
        </c:spPr>
        <c:txPr>
          <a:bodyPr/>
          <a:lstStyle/>
          <a:p>
            <a:pPr>
              <a:defRPr sz="1200"/>
            </a:pPr>
            <a:endParaRPr lang="en-US"/>
          </a:p>
        </c:txPr>
        <c:crossAx val="137584640"/>
        <c:crosses val="autoZero"/>
        <c:auto val="1"/>
        <c:lblAlgn val="ctr"/>
        <c:lblOffset val="100"/>
      </c:catAx>
      <c:valAx>
        <c:axId val="137584640"/>
        <c:scaling>
          <c:orientation val="minMax"/>
          <c:max val="0.5"/>
          <c:min val="0"/>
        </c:scaling>
        <c:delete val="1"/>
        <c:axPos val="t"/>
        <c:numFmt formatCode="0%" sourceLinked="1"/>
        <c:tickLblPos val="none"/>
        <c:crossAx val="137558272"/>
        <c:crosses val="autoZero"/>
        <c:crossBetween val="between"/>
      </c:valAx>
      <c:spPr>
        <a:noFill/>
        <a:ln w="25400">
          <a:noFill/>
        </a:ln>
      </c:spPr>
    </c:plotArea>
    <c:plotVisOnly val="1"/>
    <c:dispBlanksAs val="gap"/>
  </c:chart>
  <c:spPr>
    <a:ln w="25400">
      <a:noFill/>
    </a:ln>
  </c:spPr>
  <c:txPr>
    <a:bodyPr/>
    <a:lstStyle/>
    <a:p>
      <a:pPr>
        <a:defRPr sz="1800"/>
      </a:pPr>
      <a:endParaRPr lang="en-US"/>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lang val="en-GB"/>
  <c:style val="21"/>
  <c:chart>
    <c:autoTitleDeleted val="1"/>
    <c:plotArea>
      <c:layout>
        <c:manualLayout>
          <c:layoutTarget val="inner"/>
          <c:xMode val="edge"/>
          <c:yMode val="edge"/>
          <c:x val="0.44864284653097575"/>
          <c:y val="0.22405596519887006"/>
          <c:w val="0.51991061258853266"/>
          <c:h val="0.67903014187597588"/>
        </c:manualLayout>
      </c:layout>
      <c:barChart>
        <c:barDir val="bar"/>
        <c:grouping val="clustered"/>
        <c:varyColors val="1"/>
        <c:ser>
          <c:idx val="0"/>
          <c:order val="0"/>
          <c:tx>
            <c:strRef>
              <c:f>Sheet1!$B$1</c:f>
              <c:strCache>
                <c:ptCount val="1"/>
                <c:pt idx="0">
                  <c:v>Series 1</c:v>
                </c:pt>
              </c:strCache>
            </c:strRef>
          </c:tx>
          <c:dLbls>
            <c:spPr>
              <a:noFill/>
              <a:ln>
                <a:noFill/>
              </a:ln>
              <a:effectLst/>
            </c:spPr>
            <c:txPr>
              <a:bodyPr/>
              <a:lstStyle/>
              <a:p>
                <a:pPr>
                  <a:defRPr sz="1200"/>
                </a:pPr>
                <a:endParaRPr lang="en-US"/>
              </a:p>
            </c:txPr>
            <c:showVal val="1"/>
            <c:extLst>
              <c:ext xmlns:c15="http://schemas.microsoft.com/office/drawing/2012/chart" uri="{CE6537A1-D6FC-4f65-9D91-7224C49458BB}">
                <c15:showLeaderLines val="0"/>
              </c:ext>
            </c:extLst>
          </c:dLbls>
          <c:cat>
            <c:strRef>
              <c:f>Sheet1!$A$2:$A$6</c:f>
              <c:strCache>
                <c:ptCount val="5"/>
                <c:pt idx="0">
                  <c:v>Much more comprehensive</c:v>
                </c:pt>
                <c:pt idx="1">
                  <c:v>Slightly more comprehensive</c:v>
                </c:pt>
                <c:pt idx="2">
                  <c:v>About the same as other sources</c:v>
                </c:pt>
                <c:pt idx="3">
                  <c:v>Much less comprehensive</c:v>
                </c:pt>
                <c:pt idx="4">
                  <c:v>Can't say - only consulted STANTA</c:v>
                </c:pt>
              </c:strCache>
            </c:strRef>
          </c:cat>
          <c:val>
            <c:numRef>
              <c:f>Sheet1!$B$2:$B$6</c:f>
              <c:numCache>
                <c:formatCode>0%</c:formatCode>
                <c:ptCount val="5"/>
                <c:pt idx="0">
                  <c:v>0.41000000000000003</c:v>
                </c:pt>
                <c:pt idx="1">
                  <c:v>4.0000000000000008E-2</c:v>
                </c:pt>
                <c:pt idx="2">
                  <c:v>0.2</c:v>
                </c:pt>
                <c:pt idx="3">
                  <c:v>8.0000000000000016E-2</c:v>
                </c:pt>
                <c:pt idx="4">
                  <c:v>0.26</c:v>
                </c:pt>
              </c:numCache>
            </c:numRef>
          </c:val>
        </c:ser>
        <c:dLbls/>
        <c:gapWidth val="50"/>
        <c:axId val="137586944"/>
        <c:axId val="137670656"/>
      </c:barChart>
      <c:catAx>
        <c:axId val="137586944"/>
        <c:scaling>
          <c:orientation val="maxMin"/>
        </c:scaling>
        <c:axPos val="l"/>
        <c:numFmt formatCode="General" sourceLinked="0"/>
        <c:majorTickMark val="none"/>
        <c:tickLblPos val="nextTo"/>
        <c:txPr>
          <a:bodyPr/>
          <a:lstStyle/>
          <a:p>
            <a:pPr>
              <a:defRPr sz="1100" b="0"/>
            </a:pPr>
            <a:endParaRPr lang="en-US"/>
          </a:p>
        </c:txPr>
        <c:crossAx val="137670656"/>
        <c:crosses val="autoZero"/>
        <c:auto val="1"/>
        <c:lblAlgn val="ctr"/>
        <c:lblOffset val="100"/>
      </c:catAx>
      <c:valAx>
        <c:axId val="137670656"/>
        <c:scaling>
          <c:orientation val="minMax"/>
          <c:max val="0.45"/>
          <c:min val="0"/>
        </c:scaling>
        <c:delete val="1"/>
        <c:axPos val="t"/>
        <c:numFmt formatCode="0%" sourceLinked="1"/>
        <c:tickLblPos val="none"/>
        <c:crossAx val="137586944"/>
        <c:crosses val="autoZero"/>
        <c:crossBetween val="between"/>
      </c:valAx>
    </c:plotArea>
    <c:plotVisOnly val="1"/>
    <c:dispBlanksAs val="gap"/>
  </c:chart>
  <c:spPr>
    <a:ln w="25400">
      <a:solidFill>
        <a:schemeClr val="accent6">
          <a:lumMod val="50000"/>
        </a:schemeClr>
      </a:solidFill>
    </a:ln>
  </c:spPr>
  <c:txPr>
    <a:bodyPr/>
    <a:lstStyle/>
    <a:p>
      <a:pPr>
        <a:defRPr sz="1800"/>
      </a:pPr>
      <a:endParaRPr lang="en-US"/>
    </a:p>
  </c:txPr>
  <c:externalData r:id="rId1"/>
  <c:userShapes r:id="rId2"/>
</c:chartSpace>
</file>

<file path=ppt/charts/chart16.xml><?xml version="1.0" encoding="utf-8"?>
<c:chartSpace xmlns:c="http://schemas.openxmlformats.org/drawingml/2006/chart" xmlns:a="http://schemas.openxmlformats.org/drawingml/2006/main" xmlns:r="http://schemas.openxmlformats.org/officeDocument/2006/relationships">
  <c:lang val="en-GB"/>
  <c:style val="21"/>
  <c:chart>
    <c:autoTitleDeleted val="1"/>
    <c:plotArea>
      <c:layout>
        <c:manualLayout>
          <c:layoutTarget val="inner"/>
          <c:xMode val="edge"/>
          <c:yMode val="edge"/>
          <c:x val="0.33857995344921521"/>
          <c:y val="0.22405596519887006"/>
          <c:w val="0.62997350567028187"/>
          <c:h val="0.67903014187597588"/>
        </c:manualLayout>
      </c:layout>
      <c:barChart>
        <c:barDir val="bar"/>
        <c:grouping val="clustered"/>
        <c:varyColors val="1"/>
        <c:ser>
          <c:idx val="0"/>
          <c:order val="0"/>
          <c:tx>
            <c:strRef>
              <c:f>Sheet1!$B$1</c:f>
              <c:strCache>
                <c:ptCount val="1"/>
                <c:pt idx="0">
                  <c:v>Series 1</c:v>
                </c:pt>
              </c:strCache>
            </c:strRef>
          </c:tx>
          <c:dLbls>
            <c:dLbl>
              <c:idx val="0"/>
              <c:layout/>
              <c:tx>
                <c:rich>
                  <a:bodyPr/>
                  <a:lstStyle/>
                  <a:p>
                    <a:r>
                      <a:rPr lang="en-US" dirty="0" smtClean="0"/>
                      <a:t>87%</a:t>
                    </a:r>
                    <a:endParaRPr lang="en-US" dirty="0"/>
                  </a:p>
                </c:rich>
              </c:tx>
              <c:showVal val="1"/>
              <c:extLst>
                <c:ext xmlns:c15="http://schemas.microsoft.com/office/drawing/2012/chart" uri="{CE6537A1-D6FC-4f65-9D91-7224C49458BB}"/>
              </c:extLst>
            </c:dLbl>
            <c:spPr>
              <a:noFill/>
              <a:ln>
                <a:noFill/>
              </a:ln>
              <a:effectLst/>
            </c:spPr>
            <c:txPr>
              <a:bodyPr/>
              <a:lstStyle/>
              <a:p>
                <a:pPr>
                  <a:defRPr sz="1200"/>
                </a:pPr>
                <a:endParaRPr lang="en-US"/>
              </a:p>
            </c:txPr>
            <c:showVal val="1"/>
            <c:extLst>
              <c:ext xmlns:c15="http://schemas.microsoft.com/office/drawing/2012/chart" uri="{CE6537A1-D6FC-4f65-9D91-7224C49458BB}">
                <c15:showLeaderLines val="0"/>
              </c:ext>
            </c:extLst>
          </c:dLbls>
          <c:cat>
            <c:strRef>
              <c:f>Sheet1!$A$2:$A$6</c:f>
              <c:strCache>
                <c:ptCount val="5"/>
                <c:pt idx="0">
                  <c:v>Agree strongly</c:v>
                </c:pt>
                <c:pt idx="1">
                  <c:v>Agree slightly</c:v>
                </c:pt>
                <c:pt idx="2">
                  <c:v>Neutral</c:v>
                </c:pt>
                <c:pt idx="3">
                  <c:v>Disagree slightly</c:v>
                </c:pt>
                <c:pt idx="4">
                  <c:v>Disagree strongly</c:v>
                </c:pt>
              </c:strCache>
            </c:strRef>
          </c:cat>
          <c:val>
            <c:numRef>
              <c:f>Sheet1!$B$2:$B$6</c:f>
              <c:numCache>
                <c:formatCode>0%</c:formatCode>
                <c:ptCount val="5"/>
                <c:pt idx="0">
                  <c:v>0.4</c:v>
                </c:pt>
                <c:pt idx="1">
                  <c:v>7.0000000000000021E-2</c:v>
                </c:pt>
                <c:pt idx="2">
                  <c:v>2.0000000000000004E-2</c:v>
                </c:pt>
                <c:pt idx="3">
                  <c:v>0</c:v>
                </c:pt>
                <c:pt idx="4">
                  <c:v>4.0000000000000008E-2</c:v>
                </c:pt>
              </c:numCache>
            </c:numRef>
          </c:val>
        </c:ser>
        <c:dLbls/>
        <c:gapWidth val="50"/>
        <c:axId val="138056832"/>
        <c:axId val="138058368"/>
      </c:barChart>
      <c:catAx>
        <c:axId val="138056832"/>
        <c:scaling>
          <c:orientation val="maxMin"/>
        </c:scaling>
        <c:axPos val="l"/>
        <c:numFmt formatCode="General" sourceLinked="0"/>
        <c:majorTickMark val="none"/>
        <c:tickLblPos val="nextTo"/>
        <c:txPr>
          <a:bodyPr/>
          <a:lstStyle/>
          <a:p>
            <a:pPr>
              <a:defRPr sz="1100" b="0"/>
            </a:pPr>
            <a:endParaRPr lang="en-US"/>
          </a:p>
        </c:txPr>
        <c:crossAx val="138058368"/>
        <c:crosses val="autoZero"/>
        <c:auto val="1"/>
        <c:lblAlgn val="ctr"/>
        <c:lblOffset val="100"/>
      </c:catAx>
      <c:valAx>
        <c:axId val="138058368"/>
        <c:scaling>
          <c:orientation val="minMax"/>
          <c:max val="0.45"/>
          <c:min val="0"/>
        </c:scaling>
        <c:delete val="1"/>
        <c:axPos val="t"/>
        <c:numFmt formatCode="0%" sourceLinked="1"/>
        <c:tickLblPos val="none"/>
        <c:crossAx val="138056832"/>
        <c:crosses val="autoZero"/>
        <c:crossBetween val="between"/>
      </c:valAx>
    </c:plotArea>
    <c:plotVisOnly val="1"/>
    <c:dispBlanksAs val="gap"/>
  </c:chart>
  <c:spPr>
    <a:ln w="25400">
      <a:solidFill>
        <a:schemeClr val="accent6">
          <a:lumMod val="50000"/>
        </a:schemeClr>
      </a:solidFill>
    </a:ln>
  </c:spPr>
  <c:txPr>
    <a:bodyPr/>
    <a:lstStyle/>
    <a:p>
      <a:pPr>
        <a:defRPr sz="1800"/>
      </a:pPr>
      <a:endParaRPr lang="en-US"/>
    </a:p>
  </c:txPr>
  <c:externalData r:id="rId1"/>
  <c:userShapes r:id="rId2"/>
</c:chartSpace>
</file>

<file path=ppt/charts/chart17.xml><?xml version="1.0" encoding="utf-8"?>
<c:chartSpace xmlns:c="http://schemas.openxmlformats.org/drawingml/2006/chart" xmlns:a="http://schemas.openxmlformats.org/drawingml/2006/main" xmlns:r="http://schemas.openxmlformats.org/officeDocument/2006/relationships">
  <c:lang val="en-GB"/>
  <c:style val="21"/>
  <c:chart>
    <c:title>
      <c:tx>
        <c:rich>
          <a:bodyPr/>
          <a:lstStyle/>
          <a:p>
            <a:pPr algn="l">
              <a:defRPr sz="1600" b="0"/>
            </a:pPr>
            <a:r>
              <a:rPr lang="en-GB" sz="1400" b="0" dirty="0" smtClean="0"/>
              <a:t>“After receiving advice from STANTA,</a:t>
            </a:r>
            <a:r>
              <a:rPr lang="en-GB" sz="1400" b="0" baseline="0" dirty="0" smtClean="0"/>
              <a:t> t</a:t>
            </a:r>
            <a:r>
              <a:rPr lang="en-GB" sz="1400" b="0" dirty="0" smtClean="0"/>
              <a:t>o </a:t>
            </a:r>
            <a:r>
              <a:rPr lang="en-GB" sz="1400" b="0" dirty="0"/>
              <a:t>what extent did </a:t>
            </a:r>
            <a:r>
              <a:rPr lang="en-GB" sz="1400" b="0" dirty="0" smtClean="0"/>
              <a:t>it make you </a:t>
            </a:r>
            <a:r>
              <a:rPr lang="en-GB" sz="1400" b="0" dirty="0"/>
              <a:t>rethink your business </a:t>
            </a:r>
            <a:r>
              <a:rPr lang="en-GB" sz="1400" b="0" dirty="0" smtClean="0"/>
              <a:t>idea or strategy?”</a:t>
            </a:r>
            <a:endParaRPr lang="en-GB" sz="1400" b="0" dirty="0"/>
          </a:p>
        </c:rich>
      </c:tx>
      <c:layout>
        <c:manualLayout>
          <c:xMode val="edge"/>
          <c:yMode val="edge"/>
          <c:x val="5.8254109724697957E-4"/>
          <c:y val="0"/>
        </c:manualLayout>
      </c:layout>
    </c:title>
    <c:plotArea>
      <c:layout>
        <c:manualLayout>
          <c:layoutTarget val="inner"/>
          <c:xMode val="edge"/>
          <c:yMode val="edge"/>
          <c:x val="0.42254208754208838"/>
          <c:y val="0.1872114512471692"/>
          <c:w val="0.56286962764904724"/>
          <c:h val="0.74666808390022676"/>
        </c:manualLayout>
      </c:layout>
      <c:barChart>
        <c:barDir val="col"/>
        <c:grouping val="stacked"/>
        <c:ser>
          <c:idx val="0"/>
          <c:order val="0"/>
          <c:tx>
            <c:strRef>
              <c:f>Sheet1!$A$2</c:f>
              <c:strCache>
                <c:ptCount val="1"/>
                <c:pt idx="0">
                  <c:v>Not at all</c:v>
                </c:pt>
              </c:strCache>
            </c:strRef>
          </c:tx>
          <c:spPr>
            <a:gradFill flip="none" rotWithShape="1">
              <a:gsLst>
                <a:gs pos="0">
                  <a:srgbClr val="9BBB59">
                    <a:lumMod val="60000"/>
                    <a:lumOff val="40000"/>
                    <a:shade val="30000"/>
                    <a:satMod val="115000"/>
                  </a:srgbClr>
                </a:gs>
                <a:gs pos="50000">
                  <a:srgbClr val="9BBB59">
                    <a:lumMod val="60000"/>
                    <a:lumOff val="40000"/>
                    <a:shade val="67500"/>
                    <a:satMod val="115000"/>
                  </a:srgbClr>
                </a:gs>
                <a:gs pos="100000">
                  <a:srgbClr val="9BBB59">
                    <a:lumMod val="60000"/>
                    <a:lumOff val="40000"/>
                    <a:shade val="100000"/>
                    <a:satMod val="115000"/>
                  </a:srgbClr>
                </a:gs>
              </a:gsLst>
              <a:lin ang="16200000" scaled="1"/>
              <a:tileRect/>
            </a:gradFill>
          </c:spPr>
          <c:dLbls>
            <c:spPr>
              <a:noFill/>
              <a:ln>
                <a:noFill/>
              </a:ln>
              <a:effectLst/>
            </c:spPr>
            <c:txPr>
              <a:bodyPr/>
              <a:lstStyle/>
              <a:p>
                <a:pPr>
                  <a:defRPr sz="1200"/>
                </a:pPr>
                <a:endParaRPr lang="en-US"/>
              </a:p>
            </c:txPr>
            <c:showVal val="1"/>
            <c:extLst>
              <c:ext xmlns:c15="http://schemas.microsoft.com/office/drawing/2012/chart" uri="{CE6537A1-D6FC-4f65-9D91-7224C49458BB}">
                <c15:showLeaderLines val="0"/>
              </c:ext>
            </c:extLst>
          </c:dLbls>
          <c:cat>
            <c:strRef>
              <c:f>Sheet1!$B$1</c:f>
              <c:strCache>
                <c:ptCount val="1"/>
                <c:pt idx="0">
                  <c:v>Column1</c:v>
                </c:pt>
              </c:strCache>
            </c:strRef>
          </c:cat>
          <c:val>
            <c:numRef>
              <c:f>Sheet1!$B$2</c:f>
              <c:numCache>
                <c:formatCode>0%</c:formatCode>
                <c:ptCount val="1"/>
                <c:pt idx="0">
                  <c:v>0.23</c:v>
                </c:pt>
              </c:numCache>
            </c:numRef>
          </c:val>
        </c:ser>
        <c:ser>
          <c:idx val="1"/>
          <c:order val="1"/>
          <c:tx>
            <c:strRef>
              <c:f>Sheet1!$A$3</c:f>
              <c:strCache>
                <c:ptCount val="1"/>
                <c:pt idx="0">
                  <c:v>A little</c:v>
                </c:pt>
              </c:strCache>
            </c:strRef>
          </c:tx>
          <c:dLbls>
            <c:spPr>
              <a:noFill/>
              <a:ln>
                <a:noFill/>
              </a:ln>
              <a:effectLst/>
            </c:spPr>
            <c:txPr>
              <a:bodyPr/>
              <a:lstStyle/>
              <a:p>
                <a:pPr>
                  <a:defRPr sz="1200"/>
                </a:pPr>
                <a:endParaRPr lang="en-US"/>
              </a:p>
            </c:txPr>
            <c:showVal val="1"/>
            <c:extLst>
              <c:ext xmlns:c15="http://schemas.microsoft.com/office/drawing/2012/chart" uri="{CE6537A1-D6FC-4f65-9D91-7224C49458BB}">
                <c15:showLeaderLines val="0"/>
              </c:ext>
            </c:extLst>
          </c:dLbls>
          <c:cat>
            <c:strRef>
              <c:f>Sheet1!$B$1</c:f>
              <c:strCache>
                <c:ptCount val="1"/>
                <c:pt idx="0">
                  <c:v>Column1</c:v>
                </c:pt>
              </c:strCache>
            </c:strRef>
          </c:cat>
          <c:val>
            <c:numRef>
              <c:f>Sheet1!$B$3</c:f>
              <c:numCache>
                <c:formatCode>0%</c:formatCode>
                <c:ptCount val="1"/>
                <c:pt idx="0">
                  <c:v>0.5</c:v>
                </c:pt>
              </c:numCache>
            </c:numRef>
          </c:val>
        </c:ser>
        <c:ser>
          <c:idx val="2"/>
          <c:order val="2"/>
          <c:tx>
            <c:strRef>
              <c:f>Sheet1!$A$4</c:f>
              <c:strCache>
                <c:ptCount val="1"/>
                <c:pt idx="0">
                  <c:v>A lot</c:v>
                </c:pt>
              </c:strCache>
            </c:strRef>
          </c:tx>
          <c:spPr>
            <a:gradFill flip="none" rotWithShape="1">
              <a:gsLst>
                <a:gs pos="0">
                  <a:srgbClr val="9BBB59">
                    <a:shade val="30000"/>
                    <a:satMod val="115000"/>
                  </a:srgbClr>
                </a:gs>
                <a:gs pos="50000">
                  <a:srgbClr val="9BBB59">
                    <a:shade val="67500"/>
                    <a:satMod val="115000"/>
                  </a:srgbClr>
                </a:gs>
                <a:gs pos="100000">
                  <a:srgbClr val="9BBB59">
                    <a:shade val="100000"/>
                    <a:satMod val="115000"/>
                  </a:srgbClr>
                </a:gs>
              </a:gsLst>
              <a:lin ang="16200000" scaled="1"/>
              <a:tileRect/>
            </a:gradFill>
          </c:spPr>
          <c:dLbls>
            <c:spPr>
              <a:noFill/>
              <a:ln>
                <a:noFill/>
              </a:ln>
              <a:effectLst/>
            </c:spPr>
            <c:txPr>
              <a:bodyPr/>
              <a:lstStyle/>
              <a:p>
                <a:pPr>
                  <a:defRPr sz="1200"/>
                </a:pPr>
                <a:endParaRPr lang="en-US"/>
              </a:p>
            </c:txPr>
            <c:showVal val="1"/>
            <c:extLst>
              <c:ext xmlns:c15="http://schemas.microsoft.com/office/drawing/2012/chart" uri="{CE6537A1-D6FC-4f65-9D91-7224C49458BB}">
                <c15:showLeaderLines val="0"/>
              </c:ext>
            </c:extLst>
          </c:dLbls>
          <c:cat>
            <c:strRef>
              <c:f>Sheet1!$B$1</c:f>
              <c:strCache>
                <c:ptCount val="1"/>
                <c:pt idx="0">
                  <c:v>Column1</c:v>
                </c:pt>
              </c:strCache>
            </c:strRef>
          </c:cat>
          <c:val>
            <c:numRef>
              <c:f>Sheet1!$B$4</c:f>
              <c:numCache>
                <c:formatCode>0%</c:formatCode>
                <c:ptCount val="1"/>
                <c:pt idx="0">
                  <c:v>0.27</c:v>
                </c:pt>
              </c:numCache>
            </c:numRef>
          </c:val>
        </c:ser>
        <c:dLbls/>
        <c:overlap val="100"/>
        <c:axId val="137972352"/>
        <c:axId val="137994624"/>
      </c:barChart>
      <c:catAx>
        <c:axId val="137972352"/>
        <c:scaling>
          <c:orientation val="minMax"/>
        </c:scaling>
        <c:delete val="1"/>
        <c:axPos val="b"/>
        <c:numFmt formatCode="General" sourceLinked="0"/>
        <c:tickLblPos val="none"/>
        <c:crossAx val="137994624"/>
        <c:crossesAt val="33"/>
        <c:auto val="1"/>
        <c:lblAlgn val="ctr"/>
        <c:lblOffset val="100"/>
      </c:catAx>
      <c:valAx>
        <c:axId val="137994624"/>
        <c:scaling>
          <c:orientation val="minMax"/>
          <c:max val="1"/>
        </c:scaling>
        <c:delete val="1"/>
        <c:axPos val="l"/>
        <c:numFmt formatCode="0%" sourceLinked="1"/>
        <c:tickLblPos val="none"/>
        <c:crossAx val="137972352"/>
        <c:crossesAt val="4"/>
        <c:crossBetween val="between"/>
      </c:valAx>
    </c:plotArea>
    <c:legend>
      <c:legendPos val="l"/>
      <c:layout>
        <c:manualLayout>
          <c:xMode val="edge"/>
          <c:yMode val="edge"/>
          <c:x val="0.22952564864329569"/>
          <c:y val="0.18003117913832384"/>
          <c:w val="0.28931471578530954"/>
          <c:h val="0.73450340136054471"/>
        </c:manualLayout>
      </c:layout>
      <c:txPr>
        <a:bodyPr/>
        <a:lstStyle/>
        <a:p>
          <a:pPr>
            <a:defRPr sz="1400"/>
          </a:pPr>
          <a:endParaRPr lang="en-US"/>
        </a:p>
      </c:txPr>
    </c:legend>
    <c:plotVisOnly val="1"/>
    <c:dispBlanksAs val="gap"/>
  </c:chart>
  <c:spPr>
    <a:ln w="25400">
      <a:solidFill>
        <a:schemeClr val="accent6">
          <a:lumMod val="50000"/>
        </a:schemeClr>
      </a:solidFill>
    </a:ln>
  </c:spPr>
  <c:txPr>
    <a:bodyPr/>
    <a:lstStyle/>
    <a:p>
      <a:pPr>
        <a:defRPr sz="1800"/>
      </a:pPr>
      <a:endParaRPr lang="en-US"/>
    </a:p>
  </c:tx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lang val="en-GB"/>
  <c:style val="21"/>
  <c:chart>
    <c:autoTitleDeleted val="1"/>
    <c:plotArea>
      <c:layout>
        <c:manualLayout>
          <c:layoutTarget val="inner"/>
          <c:xMode val="edge"/>
          <c:yMode val="edge"/>
          <c:x val="0.18449190313475103"/>
          <c:y val="0.18147246976027553"/>
          <c:w val="0.78406155598474658"/>
          <c:h val="0.74269517554520859"/>
        </c:manualLayout>
      </c:layout>
      <c:barChart>
        <c:barDir val="bar"/>
        <c:grouping val="clustered"/>
        <c:varyColors val="1"/>
        <c:ser>
          <c:idx val="0"/>
          <c:order val="0"/>
          <c:tx>
            <c:strRef>
              <c:f>Sheet1!$B$1</c:f>
              <c:strCache>
                <c:ptCount val="1"/>
                <c:pt idx="0">
                  <c:v>Series 1</c:v>
                </c:pt>
              </c:strCache>
            </c:strRef>
          </c:tx>
          <c:dLbls>
            <c:dLbl>
              <c:idx val="1"/>
              <c:layout/>
              <c:tx>
                <c:rich>
                  <a:bodyPr/>
                  <a:lstStyle/>
                  <a:p>
                    <a:r>
                      <a:rPr lang="en-US" dirty="0" smtClean="0"/>
                      <a:t>44%</a:t>
                    </a:r>
                    <a:endParaRPr lang="en-US" dirty="0"/>
                  </a:p>
                </c:rich>
              </c:tx>
              <c:showVal val="1"/>
              <c:extLst>
                <c:ext xmlns:c15="http://schemas.microsoft.com/office/drawing/2012/chart" uri="{CE6537A1-D6FC-4f65-9D91-7224C49458BB}"/>
              </c:extLst>
            </c:dLbl>
            <c:dLbl>
              <c:idx val="7"/>
              <c:layout/>
              <c:tx>
                <c:rich>
                  <a:bodyPr/>
                  <a:lstStyle/>
                  <a:p>
                    <a:r>
                      <a:rPr lang="en-US" dirty="0" smtClean="0"/>
                      <a:t>52%</a:t>
                    </a:r>
                    <a:endParaRPr lang="en-US" dirty="0"/>
                  </a:p>
                </c:rich>
              </c:tx>
              <c:showVal val="1"/>
              <c:extLst>
                <c:ext xmlns:c15="http://schemas.microsoft.com/office/drawing/2012/chart" uri="{CE6537A1-D6FC-4f65-9D91-7224C49458BB}"/>
              </c:extLst>
            </c:dLbl>
            <c:spPr>
              <a:noFill/>
              <a:ln>
                <a:noFill/>
              </a:ln>
              <a:effectLst/>
            </c:spPr>
            <c:txPr>
              <a:bodyPr/>
              <a:lstStyle/>
              <a:p>
                <a:pPr>
                  <a:defRPr sz="1200"/>
                </a:pPr>
                <a:endParaRPr lang="en-US"/>
              </a:p>
            </c:txPr>
            <c:showVal val="1"/>
            <c:extLst>
              <c:ext xmlns:c15="http://schemas.microsoft.com/office/drawing/2012/chart" uri="{CE6537A1-D6FC-4f65-9D91-7224C49458BB}">
                <c15:showLeaderLines val="0"/>
              </c:ext>
            </c:extLst>
          </c:dLbls>
          <c:cat>
            <c:strRef>
              <c:f>Sheet1!$A$2:$A$13</c:f>
              <c:strCache>
                <c:ptCount val="12"/>
                <c:pt idx="0">
                  <c:v>Agree strongly</c:v>
                </c:pt>
                <c:pt idx="1">
                  <c:v>Agree slightly</c:v>
                </c:pt>
                <c:pt idx="2">
                  <c:v>Neutral</c:v>
                </c:pt>
                <c:pt idx="3">
                  <c:v>Disagree slightly</c:v>
                </c:pt>
                <c:pt idx="4">
                  <c:v>Disagree strongly</c:v>
                </c:pt>
                <c:pt idx="7">
                  <c:v>Agree strongly</c:v>
                </c:pt>
                <c:pt idx="8">
                  <c:v>Agree slightly</c:v>
                </c:pt>
                <c:pt idx="9">
                  <c:v>Neutral</c:v>
                </c:pt>
                <c:pt idx="10">
                  <c:v>Disagree slightly</c:v>
                </c:pt>
                <c:pt idx="11">
                  <c:v>Disagree strongly</c:v>
                </c:pt>
              </c:strCache>
            </c:strRef>
          </c:cat>
          <c:val>
            <c:numRef>
              <c:f>Sheet1!$B$2:$B$13</c:f>
              <c:numCache>
                <c:formatCode>0%</c:formatCode>
                <c:ptCount val="12"/>
                <c:pt idx="0">
                  <c:v>0.33000000000000007</c:v>
                </c:pt>
                <c:pt idx="1">
                  <c:v>0.38000000000000006</c:v>
                </c:pt>
                <c:pt idx="2">
                  <c:v>0.13</c:v>
                </c:pt>
                <c:pt idx="3">
                  <c:v>4.0000000000000008E-2</c:v>
                </c:pt>
                <c:pt idx="4">
                  <c:v>6.0000000000000005E-2</c:v>
                </c:pt>
                <c:pt idx="7">
                  <c:v>0.4</c:v>
                </c:pt>
                <c:pt idx="8">
                  <c:v>0.19</c:v>
                </c:pt>
                <c:pt idx="9">
                  <c:v>0.22</c:v>
                </c:pt>
                <c:pt idx="10">
                  <c:v>2.0000000000000004E-2</c:v>
                </c:pt>
                <c:pt idx="11">
                  <c:v>6.0000000000000005E-2</c:v>
                </c:pt>
              </c:numCache>
            </c:numRef>
          </c:val>
        </c:ser>
        <c:dLbls/>
        <c:gapWidth val="50"/>
        <c:axId val="138156288"/>
        <c:axId val="138166272"/>
      </c:barChart>
      <c:catAx>
        <c:axId val="138156288"/>
        <c:scaling>
          <c:orientation val="maxMin"/>
        </c:scaling>
        <c:axPos val="l"/>
        <c:numFmt formatCode="General" sourceLinked="0"/>
        <c:majorTickMark val="none"/>
        <c:tickLblPos val="nextTo"/>
        <c:txPr>
          <a:bodyPr/>
          <a:lstStyle/>
          <a:p>
            <a:pPr>
              <a:defRPr sz="1100" b="0"/>
            </a:pPr>
            <a:endParaRPr lang="en-US"/>
          </a:p>
        </c:txPr>
        <c:crossAx val="138166272"/>
        <c:crosses val="autoZero"/>
        <c:auto val="1"/>
        <c:lblAlgn val="ctr"/>
        <c:lblOffset val="100"/>
      </c:catAx>
      <c:valAx>
        <c:axId val="138166272"/>
        <c:scaling>
          <c:orientation val="minMax"/>
          <c:max val="0.45"/>
        </c:scaling>
        <c:delete val="1"/>
        <c:axPos val="t"/>
        <c:numFmt formatCode="0%" sourceLinked="1"/>
        <c:tickLblPos val="none"/>
        <c:crossAx val="138156288"/>
        <c:crosses val="autoZero"/>
        <c:crossBetween val="between"/>
      </c:valAx>
    </c:plotArea>
    <c:plotVisOnly val="1"/>
    <c:dispBlanksAs val="gap"/>
  </c:chart>
  <c:spPr>
    <a:ln w="25400">
      <a:solidFill>
        <a:schemeClr val="accent6">
          <a:lumMod val="50000"/>
        </a:schemeClr>
      </a:solidFill>
    </a:ln>
  </c:spPr>
  <c:txPr>
    <a:bodyPr/>
    <a:lstStyle/>
    <a:p>
      <a:pPr>
        <a:defRPr sz="1800"/>
      </a:pPr>
      <a:endParaRPr lang="en-US"/>
    </a:p>
  </c:txPr>
  <c:externalData r:id="rId1"/>
</c:chartSpace>
</file>

<file path=ppt/charts/chart19.xml><?xml version="1.0" encoding="utf-8"?>
<c:chartSpace xmlns:c="http://schemas.openxmlformats.org/drawingml/2006/chart" xmlns:a="http://schemas.openxmlformats.org/drawingml/2006/main" xmlns:r="http://schemas.openxmlformats.org/officeDocument/2006/relationships">
  <c:lang val="en-GB"/>
  <c:style val="18"/>
  <c:chart>
    <c:title>
      <c:tx>
        <c:rich>
          <a:bodyPr/>
          <a:lstStyle/>
          <a:p>
            <a:pPr algn="l">
              <a:defRPr sz="1400" b="0"/>
            </a:pPr>
            <a:r>
              <a:rPr lang="en-GB" sz="1400" b="0" dirty="0" smtClean="0"/>
              <a:t>“Without</a:t>
            </a:r>
            <a:r>
              <a:rPr lang="en-GB" sz="1400" b="0" baseline="0" dirty="0" smtClean="0"/>
              <a:t> STANTA’s free advice, what would have been the effect on developing your business or business idea..</a:t>
            </a:r>
            <a:r>
              <a:rPr lang="en-GB" sz="1400" b="0" dirty="0" smtClean="0"/>
              <a:t>.?”</a:t>
            </a:r>
            <a:endParaRPr lang="en-GB" sz="1400" b="0" dirty="0"/>
          </a:p>
        </c:rich>
      </c:tx>
      <c:layout>
        <c:manualLayout>
          <c:xMode val="edge"/>
          <c:yMode val="edge"/>
          <c:x val="5.8254109724697957E-4"/>
          <c:y val="0"/>
        </c:manualLayout>
      </c:layout>
    </c:title>
    <c:plotArea>
      <c:layout>
        <c:manualLayout>
          <c:layoutTarget val="inner"/>
          <c:xMode val="edge"/>
          <c:yMode val="edge"/>
          <c:x val="0.54202119231531065"/>
          <c:y val="0.18721145124716901"/>
          <c:w val="0.44339052287581698"/>
          <c:h val="0.74666808390022676"/>
        </c:manualLayout>
      </c:layout>
      <c:barChart>
        <c:barDir val="col"/>
        <c:grouping val="stacked"/>
        <c:ser>
          <c:idx val="0"/>
          <c:order val="0"/>
          <c:tx>
            <c:strRef>
              <c:f>Sheet1!$A$2</c:f>
              <c:strCache>
                <c:ptCount val="1"/>
                <c:pt idx="0">
                  <c:v>Not much difference, would have found information elsewhere</c:v>
                </c:pt>
              </c:strCache>
            </c:strRef>
          </c:tx>
          <c:spPr>
            <a:gradFill flip="none" rotWithShape="1">
              <a:gsLst>
                <a:gs pos="0">
                  <a:srgbClr val="FFCC66">
                    <a:shade val="30000"/>
                    <a:satMod val="115000"/>
                  </a:srgbClr>
                </a:gs>
                <a:gs pos="50000">
                  <a:srgbClr val="FFCC66">
                    <a:shade val="67500"/>
                    <a:satMod val="115000"/>
                  </a:srgbClr>
                </a:gs>
                <a:gs pos="100000">
                  <a:srgbClr val="FFCC66">
                    <a:shade val="100000"/>
                    <a:satMod val="115000"/>
                  </a:srgbClr>
                </a:gs>
              </a:gsLst>
              <a:lin ang="16200000" scaled="1"/>
              <a:tileRect/>
            </a:gradFill>
          </c:spPr>
          <c:dLbls>
            <c:spPr>
              <a:noFill/>
              <a:ln>
                <a:noFill/>
              </a:ln>
              <a:effectLst/>
            </c:spPr>
            <c:txPr>
              <a:bodyPr/>
              <a:lstStyle/>
              <a:p>
                <a:pPr>
                  <a:defRPr sz="1200"/>
                </a:pPr>
                <a:endParaRPr lang="en-US"/>
              </a:p>
            </c:txPr>
            <c:showVal val="1"/>
            <c:extLst>
              <c:ext xmlns:c15="http://schemas.microsoft.com/office/drawing/2012/chart" uri="{CE6537A1-D6FC-4f65-9D91-7224C49458BB}">
                <c15:showLeaderLines val="0"/>
              </c:ext>
            </c:extLst>
          </c:dLbls>
          <c:cat>
            <c:strRef>
              <c:f>Sheet1!$B$1</c:f>
              <c:strCache>
                <c:ptCount val="1"/>
                <c:pt idx="0">
                  <c:v>Column1</c:v>
                </c:pt>
              </c:strCache>
            </c:strRef>
          </c:cat>
          <c:val>
            <c:numRef>
              <c:f>Sheet1!$B$2</c:f>
              <c:numCache>
                <c:formatCode>0%</c:formatCode>
                <c:ptCount val="1"/>
                <c:pt idx="0">
                  <c:v>0.23</c:v>
                </c:pt>
              </c:numCache>
            </c:numRef>
          </c:val>
        </c:ser>
        <c:ser>
          <c:idx val="1"/>
          <c:order val="1"/>
          <c:tx>
            <c:strRef>
              <c:f>Sheet1!$A$3</c:f>
              <c:strCache>
                <c:ptCount val="1"/>
                <c:pt idx="0">
                  <c:v>Made it a little more difficult for me</c:v>
                </c:pt>
              </c:strCache>
            </c:strRef>
          </c:tx>
          <c:spPr>
            <a:solidFill>
              <a:srgbClr val="BED06E"/>
            </a:solidFill>
          </c:spPr>
          <c:dPt>
            <c:idx val="0"/>
            <c:spPr>
              <a:gradFill flip="none" rotWithShape="1">
                <a:gsLst>
                  <a:gs pos="0">
                    <a:srgbClr val="BED06E">
                      <a:shade val="30000"/>
                      <a:satMod val="115000"/>
                    </a:srgbClr>
                  </a:gs>
                  <a:gs pos="50000">
                    <a:srgbClr val="BED06E">
                      <a:shade val="67500"/>
                      <a:satMod val="115000"/>
                    </a:srgbClr>
                  </a:gs>
                  <a:gs pos="100000">
                    <a:srgbClr val="BED06E">
                      <a:shade val="100000"/>
                      <a:satMod val="115000"/>
                    </a:srgbClr>
                  </a:gs>
                </a:gsLst>
                <a:lin ang="16200000" scaled="1"/>
                <a:tileRect/>
              </a:gradFill>
            </c:spPr>
          </c:dPt>
          <c:dLbls>
            <c:spPr>
              <a:noFill/>
              <a:ln>
                <a:noFill/>
              </a:ln>
              <a:effectLst/>
            </c:spPr>
            <c:txPr>
              <a:bodyPr/>
              <a:lstStyle/>
              <a:p>
                <a:pPr>
                  <a:defRPr sz="1200"/>
                </a:pPr>
                <a:endParaRPr lang="en-US"/>
              </a:p>
            </c:txPr>
            <c:showVal val="1"/>
            <c:extLst>
              <c:ext xmlns:c15="http://schemas.microsoft.com/office/drawing/2012/chart" uri="{CE6537A1-D6FC-4f65-9D91-7224C49458BB}">
                <c15:showLeaderLines val="0"/>
              </c:ext>
            </c:extLst>
          </c:dLbls>
          <c:cat>
            <c:strRef>
              <c:f>Sheet1!$B$1</c:f>
              <c:strCache>
                <c:ptCount val="1"/>
                <c:pt idx="0">
                  <c:v>Column1</c:v>
                </c:pt>
              </c:strCache>
            </c:strRef>
          </c:cat>
          <c:val>
            <c:numRef>
              <c:f>Sheet1!$B$3</c:f>
              <c:numCache>
                <c:formatCode>0%</c:formatCode>
                <c:ptCount val="1"/>
                <c:pt idx="0">
                  <c:v>0.33000000000000007</c:v>
                </c:pt>
              </c:numCache>
            </c:numRef>
          </c:val>
        </c:ser>
        <c:ser>
          <c:idx val="2"/>
          <c:order val="2"/>
          <c:tx>
            <c:strRef>
              <c:f>Sheet1!$A$4</c:f>
              <c:strCache>
                <c:ptCount val="1"/>
                <c:pt idx="0">
                  <c:v>Made it a lot more difficult for me</c:v>
                </c:pt>
              </c:strCache>
            </c:strRef>
          </c:tx>
          <c:spPr>
            <a:gradFill flip="none" rotWithShape="1">
              <a:gsLst>
                <a:gs pos="0">
                  <a:srgbClr val="9BBB59">
                    <a:shade val="30000"/>
                    <a:satMod val="115000"/>
                  </a:srgbClr>
                </a:gs>
                <a:gs pos="50000">
                  <a:srgbClr val="9BBB59">
                    <a:shade val="67500"/>
                    <a:satMod val="115000"/>
                  </a:srgbClr>
                </a:gs>
                <a:gs pos="100000">
                  <a:srgbClr val="9BBB59">
                    <a:shade val="100000"/>
                    <a:satMod val="115000"/>
                  </a:srgbClr>
                </a:gs>
              </a:gsLst>
              <a:lin ang="16200000" scaled="1"/>
              <a:tileRect/>
            </a:gradFill>
          </c:spPr>
          <c:dLbls>
            <c:spPr>
              <a:noFill/>
              <a:ln>
                <a:noFill/>
              </a:ln>
              <a:effectLst/>
            </c:spPr>
            <c:txPr>
              <a:bodyPr/>
              <a:lstStyle/>
              <a:p>
                <a:pPr>
                  <a:defRPr sz="1200"/>
                </a:pPr>
                <a:endParaRPr lang="en-US"/>
              </a:p>
            </c:txPr>
            <c:showVal val="1"/>
            <c:extLst>
              <c:ext xmlns:c15="http://schemas.microsoft.com/office/drawing/2012/chart" uri="{CE6537A1-D6FC-4f65-9D91-7224C49458BB}">
                <c15:showLeaderLines val="0"/>
              </c:ext>
            </c:extLst>
          </c:dLbls>
          <c:cat>
            <c:strRef>
              <c:f>Sheet1!$B$1</c:f>
              <c:strCache>
                <c:ptCount val="1"/>
                <c:pt idx="0">
                  <c:v>Column1</c:v>
                </c:pt>
              </c:strCache>
            </c:strRef>
          </c:cat>
          <c:val>
            <c:numRef>
              <c:f>Sheet1!$B$4</c:f>
              <c:numCache>
                <c:formatCode>0%</c:formatCode>
                <c:ptCount val="1"/>
                <c:pt idx="0">
                  <c:v>0.44</c:v>
                </c:pt>
              </c:numCache>
            </c:numRef>
          </c:val>
        </c:ser>
        <c:dLbls/>
        <c:overlap val="100"/>
        <c:axId val="138260864"/>
        <c:axId val="138262400"/>
      </c:barChart>
      <c:catAx>
        <c:axId val="138260864"/>
        <c:scaling>
          <c:orientation val="minMax"/>
        </c:scaling>
        <c:delete val="1"/>
        <c:axPos val="b"/>
        <c:numFmt formatCode="General" sourceLinked="0"/>
        <c:tickLblPos val="none"/>
        <c:crossAx val="138262400"/>
        <c:crossesAt val="33"/>
        <c:auto val="1"/>
        <c:lblAlgn val="ctr"/>
        <c:lblOffset val="100"/>
      </c:catAx>
      <c:valAx>
        <c:axId val="138262400"/>
        <c:scaling>
          <c:orientation val="minMax"/>
          <c:max val="1"/>
        </c:scaling>
        <c:delete val="1"/>
        <c:axPos val="l"/>
        <c:numFmt formatCode="0%" sourceLinked="1"/>
        <c:tickLblPos val="none"/>
        <c:crossAx val="138260864"/>
        <c:crossesAt val="4"/>
        <c:crossBetween val="between"/>
      </c:valAx>
    </c:plotArea>
    <c:legend>
      <c:legendPos val="l"/>
      <c:layout>
        <c:manualLayout>
          <c:xMode val="edge"/>
          <c:yMode val="edge"/>
          <c:x val="2.2009308774015336E-2"/>
          <c:y val="0.19443027210884353"/>
          <c:w val="0.59115666468607642"/>
          <c:h val="0.73450340136054471"/>
        </c:manualLayout>
      </c:layout>
      <c:txPr>
        <a:bodyPr/>
        <a:lstStyle/>
        <a:p>
          <a:pPr>
            <a:defRPr sz="1200"/>
          </a:pPr>
          <a:endParaRPr lang="en-US"/>
        </a:p>
      </c:txPr>
    </c:legend>
    <c:plotVisOnly val="1"/>
    <c:dispBlanksAs val="gap"/>
  </c:chart>
  <c:spPr>
    <a:noFill/>
    <a:ln w="25400">
      <a:solidFill>
        <a:srgbClr val="F79646">
          <a:lumMod val="50000"/>
        </a:srgbClr>
      </a:solidFill>
    </a:ln>
  </c:spPr>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GB"/>
  <c:style val="21"/>
  <c:chart>
    <c:title>
      <c:tx>
        <c:rich>
          <a:bodyPr/>
          <a:lstStyle/>
          <a:p>
            <a:pPr>
              <a:defRPr sz="2000" b="0"/>
            </a:pPr>
            <a:r>
              <a:rPr lang="en-GB" sz="2000" b="0" dirty="0" smtClean="0"/>
              <a:t>Status when first</a:t>
            </a:r>
            <a:r>
              <a:rPr lang="en-GB" sz="2000" b="0" baseline="0" dirty="0" smtClean="0"/>
              <a:t> contacted STANTA</a:t>
            </a:r>
            <a:endParaRPr lang="en-GB" sz="2000" b="0" dirty="0"/>
          </a:p>
        </c:rich>
      </c:tx>
      <c:layout>
        <c:manualLayout>
          <c:xMode val="edge"/>
          <c:yMode val="edge"/>
          <c:x val="5.8253135024788794E-4"/>
          <c:y val="0"/>
        </c:manualLayout>
      </c:layout>
      <c:spPr>
        <a:ln>
          <a:solidFill>
            <a:schemeClr val="accent6">
              <a:lumMod val="50000"/>
            </a:schemeClr>
          </a:solidFill>
        </a:ln>
      </c:spPr>
    </c:title>
    <c:plotArea>
      <c:layout>
        <c:manualLayout>
          <c:layoutTarget val="inner"/>
          <c:xMode val="edge"/>
          <c:yMode val="edge"/>
          <c:x val="0.36767711338045744"/>
          <c:y val="0.16221657140009949"/>
          <c:w val="0.14273538722846818"/>
          <c:h val="0.72665357206649195"/>
        </c:manualLayout>
      </c:layout>
      <c:barChart>
        <c:barDir val="bar"/>
        <c:grouping val="clustered"/>
        <c:varyColors val="1"/>
        <c:dLbls/>
        <c:axId val="126186240"/>
        <c:axId val="126187776"/>
      </c:barChart>
      <c:catAx>
        <c:axId val="126186240"/>
        <c:scaling>
          <c:orientation val="maxMin"/>
        </c:scaling>
        <c:axPos val="l"/>
        <c:majorTickMark val="none"/>
        <c:tickLblPos val="nextTo"/>
        <c:spPr>
          <a:ln>
            <a:solidFill>
              <a:prstClr val="white">
                <a:lumMod val="75000"/>
              </a:prstClr>
            </a:solidFill>
          </a:ln>
        </c:spPr>
        <c:txPr>
          <a:bodyPr/>
          <a:lstStyle/>
          <a:p>
            <a:pPr>
              <a:defRPr sz="1200"/>
            </a:pPr>
            <a:endParaRPr lang="en-US"/>
          </a:p>
        </c:txPr>
        <c:crossAx val="126187776"/>
        <c:crosses val="autoZero"/>
        <c:auto val="1"/>
        <c:lblAlgn val="ctr"/>
        <c:lblOffset val="100"/>
      </c:catAx>
      <c:valAx>
        <c:axId val="126187776"/>
        <c:scaling>
          <c:orientation val="minMax"/>
          <c:max val="0.60000000000000064"/>
        </c:scaling>
        <c:delete val="1"/>
        <c:axPos val="t"/>
        <c:numFmt formatCode="0%" sourceLinked="1"/>
        <c:tickLblPos val="none"/>
        <c:crossAx val="126186240"/>
        <c:crosses val="autoZero"/>
        <c:crossBetween val="between"/>
      </c:valAx>
    </c:plotArea>
    <c:plotVisOnly val="1"/>
    <c:dispBlanksAs val="gap"/>
  </c:chart>
  <c:spPr>
    <a:ln w="25400">
      <a:solidFill>
        <a:schemeClr val="accent6">
          <a:lumMod val="50000"/>
        </a:schemeClr>
      </a:solidFill>
    </a:ln>
  </c:spPr>
  <c:txPr>
    <a:bodyPr/>
    <a:lstStyle/>
    <a:p>
      <a:pPr>
        <a:defRPr sz="1800"/>
      </a:pPr>
      <a:endParaRPr lang="en-US"/>
    </a:p>
  </c:tx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lang val="en-GB"/>
  <c:style val="21"/>
  <c:chart>
    <c:autoTitleDeleted val="1"/>
    <c:plotArea>
      <c:layout>
        <c:manualLayout>
          <c:layoutTarget val="inner"/>
          <c:xMode val="edge"/>
          <c:yMode val="edge"/>
          <c:x val="0.37321423265488046"/>
          <c:y val="0.23186616161616191"/>
          <c:w val="0.55899494874461442"/>
          <c:h val="0.66438832772166057"/>
        </c:manualLayout>
      </c:layout>
      <c:barChart>
        <c:barDir val="bar"/>
        <c:grouping val="clustered"/>
        <c:varyColors val="1"/>
        <c:ser>
          <c:idx val="0"/>
          <c:order val="0"/>
          <c:tx>
            <c:strRef>
              <c:f>Sheet1!$B$1</c:f>
              <c:strCache>
                <c:ptCount val="1"/>
                <c:pt idx="0">
                  <c:v>Series 1</c:v>
                </c:pt>
              </c:strCache>
            </c:strRef>
          </c:tx>
          <c:dLbls>
            <c:spPr>
              <a:noFill/>
              <a:ln>
                <a:noFill/>
              </a:ln>
              <a:effectLst/>
            </c:spPr>
            <c:txPr>
              <a:bodyPr/>
              <a:lstStyle/>
              <a:p>
                <a:pPr>
                  <a:defRPr sz="1200"/>
                </a:pPr>
                <a:endParaRPr lang="en-US"/>
              </a:p>
            </c:txPr>
            <c:showVal val="1"/>
            <c:extLst>
              <c:ext xmlns:c15="http://schemas.microsoft.com/office/drawing/2012/chart" uri="{CE6537A1-D6FC-4f65-9D91-7224C49458BB}">
                <c15:showLeaderLines val="0"/>
              </c:ext>
            </c:extLst>
          </c:dLbls>
          <c:cat>
            <c:strRef>
              <c:f>Sheet1!$A$2:$A$6</c:f>
              <c:strCache>
                <c:ptCount val="5"/>
                <c:pt idx="0">
                  <c:v>Extremely valuable</c:v>
                </c:pt>
                <c:pt idx="1">
                  <c:v>Very valuable</c:v>
                </c:pt>
                <c:pt idx="2">
                  <c:v>Fairly valuable</c:v>
                </c:pt>
                <c:pt idx="3">
                  <c:v>Not very valuable</c:v>
                </c:pt>
                <c:pt idx="4">
                  <c:v>Not valuable at all</c:v>
                </c:pt>
              </c:strCache>
            </c:strRef>
          </c:cat>
          <c:val>
            <c:numRef>
              <c:f>Sheet1!$B$2:$B$6</c:f>
              <c:numCache>
                <c:formatCode>0%</c:formatCode>
                <c:ptCount val="5"/>
                <c:pt idx="0">
                  <c:v>0.38000000000000006</c:v>
                </c:pt>
                <c:pt idx="1">
                  <c:v>0.35000000000000003</c:v>
                </c:pt>
                <c:pt idx="2">
                  <c:v>0.19</c:v>
                </c:pt>
                <c:pt idx="3">
                  <c:v>4.0000000000000008E-2</c:v>
                </c:pt>
                <c:pt idx="4">
                  <c:v>4.0000000000000008E-2</c:v>
                </c:pt>
              </c:numCache>
            </c:numRef>
          </c:val>
        </c:ser>
        <c:dLbls/>
        <c:gapWidth val="50"/>
        <c:axId val="138442624"/>
        <c:axId val="138444160"/>
      </c:barChart>
      <c:catAx>
        <c:axId val="138442624"/>
        <c:scaling>
          <c:orientation val="maxMin"/>
        </c:scaling>
        <c:axPos val="l"/>
        <c:numFmt formatCode="General" sourceLinked="0"/>
        <c:majorTickMark val="none"/>
        <c:tickLblPos val="nextTo"/>
        <c:txPr>
          <a:bodyPr/>
          <a:lstStyle/>
          <a:p>
            <a:pPr>
              <a:defRPr sz="1100" b="0"/>
            </a:pPr>
            <a:endParaRPr lang="en-US"/>
          </a:p>
        </c:txPr>
        <c:crossAx val="138444160"/>
        <c:crosses val="autoZero"/>
        <c:auto val="1"/>
        <c:lblAlgn val="ctr"/>
        <c:lblOffset val="100"/>
      </c:catAx>
      <c:valAx>
        <c:axId val="138444160"/>
        <c:scaling>
          <c:orientation val="minMax"/>
          <c:max val="0.5"/>
          <c:min val="0"/>
        </c:scaling>
        <c:delete val="1"/>
        <c:axPos val="t"/>
        <c:numFmt formatCode="0%" sourceLinked="1"/>
        <c:tickLblPos val="none"/>
        <c:crossAx val="138442624"/>
        <c:crossesAt val="1"/>
        <c:crossBetween val="between"/>
      </c:valAx>
    </c:plotArea>
    <c:plotVisOnly val="1"/>
    <c:dispBlanksAs val="gap"/>
  </c:chart>
  <c:spPr>
    <a:ln w="25400">
      <a:solidFill>
        <a:schemeClr val="accent6">
          <a:lumMod val="50000"/>
        </a:schemeClr>
      </a:solidFill>
    </a:ln>
  </c:spPr>
  <c:txPr>
    <a:bodyPr/>
    <a:lstStyle/>
    <a:p>
      <a:pPr>
        <a:defRPr sz="1800"/>
      </a:pPr>
      <a:endParaRPr lang="en-US"/>
    </a:p>
  </c:txPr>
  <c:externalData r:id="rId1"/>
  <c:userShapes r:id="rId2"/>
</c:chartSpace>
</file>

<file path=ppt/charts/chart21.xml><?xml version="1.0" encoding="utf-8"?>
<c:chartSpace xmlns:c="http://schemas.openxmlformats.org/drawingml/2006/chart" xmlns:a="http://schemas.openxmlformats.org/drawingml/2006/main" xmlns:r="http://schemas.openxmlformats.org/officeDocument/2006/relationships">
  <c:lang val="en-GB"/>
  <c:style val="24"/>
  <c:chart>
    <c:autoTitleDeleted val="1"/>
    <c:plotArea>
      <c:layout>
        <c:manualLayout>
          <c:layoutTarget val="inner"/>
          <c:xMode val="edge"/>
          <c:yMode val="edge"/>
          <c:x val="0.50124056917362458"/>
          <c:y val="1.9316073339617764E-2"/>
          <c:w val="0.43989033710058473"/>
          <c:h val="0.94107996626434365"/>
        </c:manualLayout>
      </c:layout>
      <c:barChart>
        <c:barDir val="bar"/>
        <c:grouping val="clustered"/>
        <c:varyColors val="1"/>
        <c:ser>
          <c:idx val="0"/>
          <c:order val="0"/>
          <c:tx>
            <c:strRef>
              <c:f>Sheet1!$B$1</c:f>
              <c:strCache>
                <c:ptCount val="1"/>
                <c:pt idx="0">
                  <c:v>Size of business (including respondent)</c:v>
                </c:pt>
              </c:strCache>
            </c:strRef>
          </c:tx>
          <c:dLbls>
            <c:spPr>
              <a:noFill/>
              <a:ln>
                <a:noFill/>
              </a:ln>
              <a:effectLst/>
            </c:spPr>
            <c:txPr>
              <a:bodyPr/>
              <a:lstStyle/>
              <a:p>
                <a:pPr>
                  <a:defRPr sz="1200"/>
                </a:pPr>
                <a:endParaRPr lang="en-US"/>
              </a:p>
            </c:txPr>
            <c:showVal val="1"/>
            <c:extLst>
              <c:ext xmlns:c15="http://schemas.microsoft.com/office/drawing/2012/chart" uri="{CE6537A1-D6FC-4f65-9D91-7224C49458BB}">
                <c15:showLeaderLines val="0"/>
              </c:ext>
            </c:extLst>
          </c:dLbls>
          <c:cat>
            <c:strRef>
              <c:f>Sheet1!$A$2:$A$8</c:f>
              <c:strCache>
                <c:ptCount val="7"/>
                <c:pt idx="0">
                  <c:v>Accounting/ business finance/ taxes</c:v>
                </c:pt>
                <c:pt idx="1">
                  <c:v>Gave me confidence/ belief in myself &amp; business idea</c:v>
                </c:pt>
                <c:pt idx="2">
                  <c:v>Provided reality check/ made me more realistic about my goals</c:v>
                </c:pt>
                <c:pt idx="3">
                  <c:v>Broadened my awareness of the the different aspects of business set-up</c:v>
                </c:pt>
                <c:pt idx="4">
                  <c:v>Provided professional guidance &amp; support</c:v>
                </c:pt>
                <c:pt idx="5">
                  <c:v>Confirmed my business plan was on the right course</c:v>
                </c:pt>
                <c:pt idx="6">
                  <c:v>Provided advice on Company Structure</c:v>
                </c:pt>
              </c:strCache>
            </c:strRef>
          </c:cat>
          <c:val>
            <c:numRef>
              <c:f>Sheet1!$B$2:$B$8</c:f>
              <c:numCache>
                <c:formatCode>0%</c:formatCode>
                <c:ptCount val="7"/>
                <c:pt idx="0">
                  <c:v>0.28000000000000008</c:v>
                </c:pt>
                <c:pt idx="1">
                  <c:v>0.2</c:v>
                </c:pt>
                <c:pt idx="2">
                  <c:v>0.2</c:v>
                </c:pt>
                <c:pt idx="3">
                  <c:v>0.16</c:v>
                </c:pt>
                <c:pt idx="4">
                  <c:v>0.12000000000000001</c:v>
                </c:pt>
                <c:pt idx="5">
                  <c:v>8.0000000000000016E-2</c:v>
                </c:pt>
                <c:pt idx="6">
                  <c:v>8.0000000000000016E-2</c:v>
                </c:pt>
              </c:numCache>
            </c:numRef>
          </c:val>
        </c:ser>
        <c:dLbls/>
        <c:gapWidth val="50"/>
        <c:axId val="138601984"/>
        <c:axId val="138603520"/>
      </c:barChart>
      <c:catAx>
        <c:axId val="138601984"/>
        <c:scaling>
          <c:orientation val="maxMin"/>
        </c:scaling>
        <c:axPos val="l"/>
        <c:numFmt formatCode="General" sourceLinked="0"/>
        <c:majorTickMark val="none"/>
        <c:tickLblPos val="nextTo"/>
        <c:txPr>
          <a:bodyPr/>
          <a:lstStyle/>
          <a:p>
            <a:pPr>
              <a:defRPr sz="1200"/>
            </a:pPr>
            <a:endParaRPr lang="en-US"/>
          </a:p>
        </c:txPr>
        <c:crossAx val="138603520"/>
        <c:crosses val="autoZero"/>
        <c:auto val="1"/>
        <c:lblAlgn val="ctr"/>
        <c:lblOffset val="100"/>
      </c:catAx>
      <c:valAx>
        <c:axId val="138603520"/>
        <c:scaling>
          <c:orientation val="minMax"/>
        </c:scaling>
        <c:delete val="1"/>
        <c:axPos val="t"/>
        <c:numFmt formatCode="0%" sourceLinked="1"/>
        <c:tickLblPos val="none"/>
        <c:crossAx val="138601984"/>
        <c:crosses val="autoZero"/>
        <c:crossBetween val="between"/>
      </c:valAx>
    </c:plotArea>
    <c:plotVisOnly val="1"/>
    <c:dispBlanksAs val="gap"/>
  </c:chart>
  <c:txPr>
    <a:bodyPr/>
    <a:lstStyle/>
    <a:p>
      <a:pPr>
        <a:defRPr sz="1800"/>
      </a:pPr>
      <a:endParaRPr lang="en-US"/>
    </a:p>
  </c:txPr>
  <c:externalData r:id="rId1"/>
</c:chartSpace>
</file>

<file path=ppt/charts/chart22.xml><?xml version="1.0" encoding="utf-8"?>
<c:chartSpace xmlns:c="http://schemas.openxmlformats.org/drawingml/2006/chart" xmlns:a="http://schemas.openxmlformats.org/drawingml/2006/main" xmlns:r="http://schemas.openxmlformats.org/officeDocument/2006/relationships">
  <c:lang val="en-GB"/>
  <c:style val="21"/>
  <c:chart>
    <c:autoTitleDeleted val="1"/>
    <c:plotArea>
      <c:layout>
        <c:manualLayout>
          <c:layoutTarget val="inner"/>
          <c:xMode val="edge"/>
          <c:yMode val="edge"/>
          <c:x val="0.50124056917362458"/>
          <c:y val="1.9316073339617778E-2"/>
          <c:w val="0.43989033710058489"/>
          <c:h val="0.94107996626434365"/>
        </c:manualLayout>
      </c:layout>
      <c:barChart>
        <c:barDir val="bar"/>
        <c:grouping val="clustered"/>
        <c:varyColors val="1"/>
        <c:dLbls/>
        <c:gapWidth val="50"/>
        <c:axId val="138339840"/>
        <c:axId val="138341376"/>
      </c:barChart>
      <c:catAx>
        <c:axId val="138339840"/>
        <c:scaling>
          <c:orientation val="maxMin"/>
        </c:scaling>
        <c:axPos val="l"/>
        <c:majorTickMark val="none"/>
        <c:tickLblPos val="nextTo"/>
        <c:spPr>
          <a:ln>
            <a:solidFill>
              <a:schemeClr val="bg1">
                <a:lumMod val="75000"/>
              </a:schemeClr>
            </a:solidFill>
          </a:ln>
        </c:spPr>
        <c:txPr>
          <a:bodyPr/>
          <a:lstStyle/>
          <a:p>
            <a:pPr>
              <a:defRPr sz="1200"/>
            </a:pPr>
            <a:endParaRPr lang="en-US"/>
          </a:p>
        </c:txPr>
        <c:crossAx val="138341376"/>
        <c:crosses val="autoZero"/>
        <c:auto val="1"/>
        <c:lblAlgn val="ctr"/>
        <c:lblOffset val="100"/>
      </c:catAx>
      <c:valAx>
        <c:axId val="138341376"/>
        <c:scaling>
          <c:orientation val="minMax"/>
        </c:scaling>
        <c:delete val="1"/>
        <c:axPos val="t"/>
        <c:numFmt formatCode="0%" sourceLinked="1"/>
        <c:tickLblPos val="none"/>
        <c:crossAx val="138339840"/>
        <c:crosses val="autoZero"/>
        <c:crossBetween val="between"/>
      </c:valAx>
    </c:plotArea>
    <c:plotVisOnly val="1"/>
    <c:dispBlanksAs val="gap"/>
  </c:chart>
  <c:spPr>
    <a:ln w="25400">
      <a:solidFill>
        <a:schemeClr val="accent6">
          <a:lumMod val="50000"/>
        </a:schemeClr>
      </a:solidFill>
    </a:ln>
  </c:spPr>
  <c:txPr>
    <a:bodyPr/>
    <a:lstStyle/>
    <a:p>
      <a:pPr>
        <a:defRPr sz="1800"/>
      </a:pPr>
      <a:endParaRPr lang="en-US"/>
    </a:p>
  </c:txPr>
  <c:externalData r:id="rId1"/>
  <c:userShapes r:id="rId2"/>
</c:chartSpace>
</file>

<file path=ppt/charts/chart23.xml><?xml version="1.0" encoding="utf-8"?>
<c:chartSpace xmlns:c="http://schemas.openxmlformats.org/drawingml/2006/chart" xmlns:a="http://schemas.openxmlformats.org/drawingml/2006/main" xmlns:r="http://schemas.openxmlformats.org/officeDocument/2006/relationships">
  <c:lang val="en-GB"/>
  <c:style val="21"/>
  <c:chart>
    <c:autoTitleDeleted val="1"/>
    <c:plotArea>
      <c:layout>
        <c:manualLayout>
          <c:layoutTarget val="inner"/>
          <c:xMode val="edge"/>
          <c:yMode val="edge"/>
          <c:x val="0.24003363056147095"/>
          <c:y val="0.21762034010492859"/>
          <c:w val="0.66670969853560846"/>
          <c:h val="0.68898813053750863"/>
        </c:manualLayout>
      </c:layout>
      <c:barChart>
        <c:barDir val="bar"/>
        <c:grouping val="clustered"/>
        <c:varyColors val="1"/>
        <c:ser>
          <c:idx val="0"/>
          <c:order val="0"/>
          <c:tx>
            <c:strRef>
              <c:f>Sheet1!$B$1</c:f>
              <c:strCache>
                <c:ptCount val="1"/>
                <c:pt idx="0">
                  <c:v>Series 1</c:v>
                </c:pt>
              </c:strCache>
            </c:strRef>
          </c:tx>
          <c:dLbls>
            <c:spPr>
              <a:noFill/>
              <a:ln>
                <a:noFill/>
              </a:ln>
              <a:effectLst/>
            </c:spPr>
            <c:txPr>
              <a:bodyPr/>
              <a:lstStyle/>
              <a:p>
                <a:pPr>
                  <a:defRPr sz="1200"/>
                </a:pPr>
                <a:endParaRPr lang="en-US"/>
              </a:p>
            </c:txPr>
            <c:showVal val="1"/>
            <c:extLst>
              <c:ext xmlns:c15="http://schemas.microsoft.com/office/drawing/2012/chart" uri="{CE6537A1-D6FC-4f65-9D91-7224C49458BB}">
                <c15:showLeaderLines val="0"/>
              </c:ext>
            </c:extLst>
          </c:dLbls>
          <c:cat>
            <c:strRef>
              <c:f>Sheet1!$A$2:$A$6</c:f>
              <c:strCache>
                <c:ptCount val="5"/>
                <c:pt idx="0">
                  <c:v>Extremely likely</c:v>
                </c:pt>
                <c:pt idx="1">
                  <c:v>Very likely</c:v>
                </c:pt>
                <c:pt idx="2">
                  <c:v>Fairly likely</c:v>
                </c:pt>
                <c:pt idx="3">
                  <c:v>Not very likely</c:v>
                </c:pt>
                <c:pt idx="4">
                  <c:v>Not all at likely</c:v>
                </c:pt>
              </c:strCache>
            </c:strRef>
          </c:cat>
          <c:val>
            <c:numRef>
              <c:f>Sheet1!$B$2:$B$6</c:f>
              <c:numCache>
                <c:formatCode>0%</c:formatCode>
                <c:ptCount val="5"/>
                <c:pt idx="0">
                  <c:v>0.65000000000000013</c:v>
                </c:pt>
                <c:pt idx="1">
                  <c:v>0.23</c:v>
                </c:pt>
                <c:pt idx="2">
                  <c:v>8.0000000000000016E-2</c:v>
                </c:pt>
                <c:pt idx="3">
                  <c:v>0</c:v>
                </c:pt>
                <c:pt idx="4">
                  <c:v>3.0000000000000002E-2</c:v>
                </c:pt>
              </c:numCache>
            </c:numRef>
          </c:val>
        </c:ser>
        <c:dLbls/>
        <c:gapWidth val="50"/>
        <c:axId val="138586752"/>
        <c:axId val="138709632"/>
      </c:barChart>
      <c:catAx>
        <c:axId val="138586752"/>
        <c:scaling>
          <c:orientation val="maxMin"/>
        </c:scaling>
        <c:axPos val="l"/>
        <c:numFmt formatCode="General" sourceLinked="0"/>
        <c:majorTickMark val="none"/>
        <c:tickLblPos val="nextTo"/>
        <c:txPr>
          <a:bodyPr/>
          <a:lstStyle/>
          <a:p>
            <a:pPr>
              <a:defRPr sz="1200" b="0"/>
            </a:pPr>
            <a:endParaRPr lang="en-US"/>
          </a:p>
        </c:txPr>
        <c:crossAx val="138709632"/>
        <c:crosses val="autoZero"/>
        <c:auto val="1"/>
        <c:lblAlgn val="ctr"/>
        <c:lblOffset val="100"/>
      </c:catAx>
      <c:valAx>
        <c:axId val="138709632"/>
        <c:scaling>
          <c:orientation val="minMax"/>
          <c:max val="0.70000000000000062"/>
        </c:scaling>
        <c:delete val="1"/>
        <c:axPos val="t"/>
        <c:numFmt formatCode="0%" sourceLinked="1"/>
        <c:tickLblPos val="none"/>
        <c:crossAx val="138586752"/>
        <c:crosses val="autoZero"/>
        <c:crossBetween val="between"/>
      </c:valAx>
      <c:spPr>
        <a:noFill/>
        <a:ln w="25400">
          <a:noFill/>
        </a:ln>
      </c:spPr>
    </c:plotArea>
    <c:plotVisOnly val="1"/>
    <c:dispBlanksAs val="gap"/>
  </c:chart>
  <c:spPr>
    <a:ln w="25400">
      <a:solidFill>
        <a:schemeClr val="accent6">
          <a:lumMod val="50000"/>
        </a:schemeClr>
      </a:solidFill>
    </a:ln>
  </c:spPr>
  <c:txPr>
    <a:bodyPr/>
    <a:lstStyle/>
    <a:p>
      <a:pPr>
        <a:defRPr sz="1800"/>
      </a:pPr>
      <a:endParaRPr lang="en-US"/>
    </a:p>
  </c:txPr>
  <c:externalData r:id="rId1"/>
  <c:userShapes r:id="rId2"/>
</c:chartSpace>
</file>

<file path=ppt/charts/chart24.xml><?xml version="1.0" encoding="utf-8"?>
<c:chartSpace xmlns:c="http://schemas.openxmlformats.org/drawingml/2006/chart" xmlns:a="http://schemas.openxmlformats.org/drawingml/2006/main" xmlns:r="http://schemas.openxmlformats.org/officeDocument/2006/relationships">
  <c:lang val="en-GB"/>
  <c:style val="21"/>
  <c:chart>
    <c:title>
      <c:tx>
        <c:rich>
          <a:bodyPr/>
          <a:lstStyle/>
          <a:p>
            <a:pPr>
              <a:defRPr sz="2000" b="0"/>
            </a:pPr>
            <a:r>
              <a:rPr lang="en-GB" sz="2000" b="0" dirty="0" smtClean="0"/>
              <a:t>Status when first</a:t>
            </a:r>
            <a:r>
              <a:rPr lang="en-GB" sz="2000" b="0" baseline="0" dirty="0" smtClean="0"/>
              <a:t> contacted STANTA</a:t>
            </a:r>
            <a:endParaRPr lang="en-GB" sz="2000" b="0" dirty="0"/>
          </a:p>
        </c:rich>
      </c:tx>
      <c:layout>
        <c:manualLayout>
          <c:xMode val="edge"/>
          <c:yMode val="edge"/>
          <c:x val="5.8253135024788794E-4"/>
          <c:y val="0"/>
        </c:manualLayout>
      </c:layout>
      <c:spPr>
        <a:ln>
          <a:solidFill>
            <a:schemeClr val="accent6">
              <a:lumMod val="50000"/>
            </a:schemeClr>
          </a:solidFill>
        </a:ln>
      </c:spPr>
    </c:title>
    <c:plotArea>
      <c:layout>
        <c:manualLayout>
          <c:layoutTarget val="inner"/>
          <c:xMode val="edge"/>
          <c:yMode val="edge"/>
          <c:x val="0.36767711338045767"/>
          <c:y val="0.16221657140009949"/>
          <c:w val="0.14273538722846826"/>
          <c:h val="0.72665357206649228"/>
        </c:manualLayout>
      </c:layout>
      <c:barChart>
        <c:barDir val="bar"/>
        <c:grouping val="clustered"/>
        <c:varyColors val="1"/>
        <c:dLbls/>
        <c:axId val="138778496"/>
        <c:axId val="138780032"/>
      </c:barChart>
      <c:catAx>
        <c:axId val="138778496"/>
        <c:scaling>
          <c:orientation val="maxMin"/>
        </c:scaling>
        <c:axPos val="l"/>
        <c:majorTickMark val="none"/>
        <c:tickLblPos val="nextTo"/>
        <c:spPr>
          <a:ln>
            <a:solidFill>
              <a:prstClr val="white">
                <a:lumMod val="75000"/>
              </a:prstClr>
            </a:solidFill>
          </a:ln>
        </c:spPr>
        <c:txPr>
          <a:bodyPr/>
          <a:lstStyle/>
          <a:p>
            <a:pPr>
              <a:defRPr sz="1200"/>
            </a:pPr>
            <a:endParaRPr lang="en-US"/>
          </a:p>
        </c:txPr>
        <c:crossAx val="138780032"/>
        <c:crosses val="autoZero"/>
        <c:auto val="1"/>
        <c:lblAlgn val="ctr"/>
        <c:lblOffset val="100"/>
      </c:catAx>
      <c:valAx>
        <c:axId val="138780032"/>
        <c:scaling>
          <c:orientation val="minMax"/>
          <c:max val="0.60000000000000064"/>
        </c:scaling>
        <c:delete val="1"/>
        <c:axPos val="t"/>
        <c:numFmt formatCode="0%" sourceLinked="1"/>
        <c:tickLblPos val="none"/>
        <c:crossAx val="138778496"/>
        <c:crosses val="autoZero"/>
        <c:crossBetween val="between"/>
      </c:valAx>
    </c:plotArea>
    <c:plotVisOnly val="1"/>
    <c:dispBlanksAs val="gap"/>
  </c:chart>
  <c:spPr>
    <a:ln w="25400">
      <a:solidFill>
        <a:schemeClr val="accent6">
          <a:lumMod val="50000"/>
        </a:schemeClr>
      </a:solidFill>
    </a:ln>
  </c:spPr>
  <c:txPr>
    <a:bodyPr/>
    <a:lstStyle/>
    <a:p>
      <a:pPr>
        <a:defRPr sz="1800"/>
      </a:pPr>
      <a:endParaRPr lang="en-US"/>
    </a:p>
  </c:txPr>
  <c:externalData r:id="rId1"/>
</c:chartSpace>
</file>

<file path=ppt/charts/chart25.xml><?xml version="1.0" encoding="utf-8"?>
<c:chartSpace xmlns:c="http://schemas.openxmlformats.org/drawingml/2006/chart" xmlns:a="http://schemas.openxmlformats.org/drawingml/2006/main" xmlns:r="http://schemas.openxmlformats.org/officeDocument/2006/relationships">
  <c:lang val="en-GB"/>
  <c:style val="21"/>
  <c:chart>
    <c:title>
      <c:tx>
        <c:rich>
          <a:bodyPr/>
          <a:lstStyle/>
          <a:p>
            <a:pPr>
              <a:defRPr sz="2000" b="0"/>
            </a:pPr>
            <a:r>
              <a:rPr lang="en-GB" sz="2000" b="0" dirty="0" smtClean="0"/>
              <a:t>Status when first</a:t>
            </a:r>
            <a:r>
              <a:rPr lang="en-GB" sz="2000" b="0" baseline="0" dirty="0" smtClean="0"/>
              <a:t> contacted STANTA</a:t>
            </a:r>
            <a:endParaRPr lang="en-GB" sz="2000" b="0" dirty="0"/>
          </a:p>
        </c:rich>
      </c:tx>
      <c:layout>
        <c:manualLayout>
          <c:xMode val="edge"/>
          <c:yMode val="edge"/>
          <c:x val="5.8253135024788794E-4"/>
          <c:y val="0"/>
        </c:manualLayout>
      </c:layout>
      <c:spPr>
        <a:ln>
          <a:solidFill>
            <a:schemeClr val="accent6">
              <a:lumMod val="50000"/>
            </a:schemeClr>
          </a:solidFill>
        </a:ln>
      </c:spPr>
    </c:title>
    <c:plotArea>
      <c:layout>
        <c:manualLayout>
          <c:layoutTarget val="inner"/>
          <c:xMode val="edge"/>
          <c:yMode val="edge"/>
          <c:x val="0.36767711338045767"/>
          <c:y val="0.16221657140009949"/>
          <c:w val="0.14273538722846826"/>
          <c:h val="0.72665357206649228"/>
        </c:manualLayout>
      </c:layout>
      <c:barChart>
        <c:barDir val="bar"/>
        <c:grouping val="clustered"/>
        <c:varyColors val="1"/>
        <c:dLbls/>
        <c:axId val="138863360"/>
        <c:axId val="138864896"/>
      </c:barChart>
      <c:catAx>
        <c:axId val="138863360"/>
        <c:scaling>
          <c:orientation val="maxMin"/>
        </c:scaling>
        <c:axPos val="l"/>
        <c:majorTickMark val="none"/>
        <c:tickLblPos val="nextTo"/>
        <c:spPr>
          <a:ln>
            <a:solidFill>
              <a:prstClr val="white">
                <a:lumMod val="75000"/>
              </a:prstClr>
            </a:solidFill>
          </a:ln>
        </c:spPr>
        <c:txPr>
          <a:bodyPr/>
          <a:lstStyle/>
          <a:p>
            <a:pPr>
              <a:defRPr sz="1200"/>
            </a:pPr>
            <a:endParaRPr lang="en-US"/>
          </a:p>
        </c:txPr>
        <c:crossAx val="138864896"/>
        <c:crosses val="autoZero"/>
        <c:auto val="1"/>
        <c:lblAlgn val="ctr"/>
        <c:lblOffset val="100"/>
      </c:catAx>
      <c:valAx>
        <c:axId val="138864896"/>
        <c:scaling>
          <c:orientation val="minMax"/>
          <c:max val="0.60000000000000064"/>
        </c:scaling>
        <c:delete val="1"/>
        <c:axPos val="t"/>
        <c:numFmt formatCode="0%" sourceLinked="1"/>
        <c:tickLblPos val="none"/>
        <c:crossAx val="138863360"/>
        <c:crosses val="autoZero"/>
        <c:crossBetween val="between"/>
      </c:valAx>
    </c:plotArea>
    <c:plotVisOnly val="1"/>
    <c:dispBlanksAs val="gap"/>
  </c:chart>
  <c:spPr>
    <a:ln w="25400">
      <a:solidFill>
        <a:schemeClr val="accent6">
          <a:lumMod val="50000"/>
        </a:schemeClr>
      </a:solidFill>
    </a:ln>
  </c:spPr>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GB"/>
  <c:style val="21"/>
  <c:chart>
    <c:title>
      <c:tx>
        <c:rich>
          <a:bodyPr/>
          <a:lstStyle/>
          <a:p>
            <a:pPr>
              <a:spcBef>
                <a:spcPts val="300"/>
              </a:spcBef>
              <a:defRPr sz="1400" b="0"/>
            </a:pPr>
            <a:r>
              <a:rPr lang="en-GB" sz="1400" b="0" dirty="0" smtClean="0"/>
              <a:t> Size </a:t>
            </a:r>
            <a:r>
              <a:rPr lang="en-GB" sz="1400" b="0" dirty="0"/>
              <a:t>of business (including respondent)</a:t>
            </a:r>
          </a:p>
        </c:rich>
      </c:tx>
      <c:layout>
        <c:manualLayout>
          <c:xMode val="edge"/>
          <c:yMode val="edge"/>
          <c:x val="0"/>
          <c:y val="0"/>
        </c:manualLayout>
      </c:layout>
      <c:spPr>
        <a:ln>
          <a:solidFill>
            <a:srgbClr val="F79646">
              <a:lumMod val="50000"/>
            </a:srgbClr>
          </a:solidFill>
        </a:ln>
      </c:spPr>
    </c:title>
    <c:plotArea>
      <c:layout>
        <c:manualLayout>
          <c:layoutTarget val="inner"/>
          <c:xMode val="edge"/>
          <c:yMode val="edge"/>
          <c:x val="3.4052287581699772E-2"/>
          <c:y val="0.16693083481576737"/>
          <c:w val="0.95100118835412961"/>
          <c:h val="0.56664252251996861"/>
        </c:manualLayout>
      </c:layout>
      <c:barChart>
        <c:barDir val="col"/>
        <c:grouping val="clustered"/>
        <c:ser>
          <c:idx val="0"/>
          <c:order val="0"/>
          <c:tx>
            <c:strRef>
              <c:f>Sheet1!$B$1</c:f>
              <c:strCache>
                <c:ptCount val="1"/>
                <c:pt idx="0">
                  <c:v>Size of business (including respondent)</c:v>
                </c:pt>
              </c:strCache>
            </c:strRef>
          </c:tx>
          <c:dLbls>
            <c:spPr>
              <a:noFill/>
              <a:ln>
                <a:noFill/>
              </a:ln>
              <a:effectLst/>
            </c:spPr>
            <c:txPr>
              <a:bodyPr/>
              <a:lstStyle/>
              <a:p>
                <a:pPr>
                  <a:defRPr sz="1200"/>
                </a:pPr>
                <a:endParaRPr lang="en-US"/>
              </a:p>
            </c:txPr>
            <c:showVal val="1"/>
            <c:extLst>
              <c:ext xmlns:c15="http://schemas.microsoft.com/office/drawing/2012/chart" uri="{CE6537A1-D6FC-4f65-9D91-7224C49458BB}">
                <c15:layout/>
                <c15:showLeaderLines val="0"/>
              </c:ext>
            </c:extLst>
          </c:dLbls>
          <c:cat>
            <c:strRef>
              <c:f>Sheet1!$A$2:$A$6</c:f>
              <c:strCache>
                <c:ptCount val="5"/>
                <c:pt idx="0">
                  <c:v>1 
employee</c:v>
                </c:pt>
                <c:pt idx="1">
                  <c:v>2 employees</c:v>
                </c:pt>
                <c:pt idx="2">
                  <c:v>3 employees</c:v>
                </c:pt>
                <c:pt idx="3">
                  <c:v>4 employees</c:v>
                </c:pt>
                <c:pt idx="4">
                  <c:v>5+ employees</c:v>
                </c:pt>
              </c:strCache>
            </c:strRef>
          </c:cat>
          <c:val>
            <c:numRef>
              <c:f>Sheet1!$B$2:$B$6</c:f>
              <c:numCache>
                <c:formatCode>0%</c:formatCode>
                <c:ptCount val="5"/>
                <c:pt idx="0">
                  <c:v>0.59</c:v>
                </c:pt>
                <c:pt idx="1">
                  <c:v>0.17</c:v>
                </c:pt>
                <c:pt idx="2">
                  <c:v>0.05</c:v>
                </c:pt>
                <c:pt idx="3">
                  <c:v>0.1</c:v>
                </c:pt>
                <c:pt idx="4">
                  <c:v>0.1</c:v>
                </c:pt>
              </c:numCache>
            </c:numRef>
          </c:val>
        </c:ser>
        <c:dLbls/>
        <c:axId val="100284672"/>
        <c:axId val="101208064"/>
      </c:barChart>
      <c:catAx>
        <c:axId val="100284672"/>
        <c:scaling>
          <c:orientation val="minMax"/>
        </c:scaling>
        <c:axPos val="b"/>
        <c:numFmt formatCode="General" sourceLinked="0"/>
        <c:majorTickMark val="none"/>
        <c:tickLblPos val="nextTo"/>
        <c:spPr>
          <a:ln>
            <a:solidFill>
              <a:schemeClr val="bg1">
                <a:lumMod val="75000"/>
              </a:schemeClr>
            </a:solidFill>
          </a:ln>
        </c:spPr>
        <c:txPr>
          <a:bodyPr/>
          <a:lstStyle/>
          <a:p>
            <a:pPr>
              <a:defRPr sz="1200"/>
            </a:pPr>
            <a:endParaRPr lang="en-US"/>
          </a:p>
        </c:txPr>
        <c:crossAx val="101208064"/>
        <c:crosses val="autoZero"/>
        <c:auto val="1"/>
        <c:lblAlgn val="ctr"/>
        <c:lblOffset val="100"/>
      </c:catAx>
      <c:valAx>
        <c:axId val="101208064"/>
        <c:scaling>
          <c:orientation val="minMax"/>
          <c:max val="0.70000000000000062"/>
        </c:scaling>
        <c:delete val="1"/>
        <c:axPos val="l"/>
        <c:numFmt formatCode="0%" sourceLinked="1"/>
        <c:tickLblPos val="none"/>
        <c:crossAx val="100284672"/>
        <c:crosses val="autoZero"/>
        <c:crossBetween val="between"/>
      </c:valAx>
    </c:plotArea>
    <c:plotVisOnly val="1"/>
    <c:dispBlanksAs val="gap"/>
  </c:chart>
  <c:spPr>
    <a:ln w="25400">
      <a:solidFill>
        <a:schemeClr val="accent6">
          <a:lumMod val="50000"/>
        </a:schemeClr>
      </a:solidFill>
    </a:ln>
  </c:spPr>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GB"/>
  <c:style val="24"/>
  <c:chart>
    <c:title>
      <c:tx>
        <c:rich>
          <a:bodyPr/>
          <a:lstStyle/>
          <a:p>
            <a:pPr>
              <a:defRPr sz="1600" b="0"/>
            </a:pPr>
            <a:r>
              <a:rPr lang="en-GB" sz="1600" b="0" dirty="0" smtClean="0"/>
              <a:t>Gender</a:t>
            </a:r>
            <a:endParaRPr lang="en-GB" sz="1600" b="0" dirty="0"/>
          </a:p>
        </c:rich>
      </c:tx>
      <c:layout>
        <c:manualLayout>
          <c:xMode val="edge"/>
          <c:yMode val="edge"/>
          <c:x val="2.484155278272926E-3"/>
          <c:y val="0"/>
        </c:manualLayout>
      </c:layout>
      <c:spPr>
        <a:ln>
          <a:solidFill>
            <a:schemeClr val="accent6">
              <a:lumMod val="50000"/>
            </a:schemeClr>
          </a:solidFill>
        </a:ln>
      </c:spPr>
    </c:title>
    <c:plotArea>
      <c:layout>
        <c:manualLayout>
          <c:layoutTarget val="inner"/>
          <c:xMode val="edge"/>
          <c:yMode val="edge"/>
          <c:x val="3.1522331154684093E-2"/>
          <c:y val="0.1656165616561657"/>
          <c:w val="0.92760323826500968"/>
          <c:h val="0.60624648291600813"/>
        </c:manualLayout>
      </c:layout>
      <c:barChart>
        <c:barDir val="col"/>
        <c:grouping val="clustered"/>
        <c:varyColors val="1"/>
        <c:ser>
          <c:idx val="0"/>
          <c:order val="0"/>
          <c:tx>
            <c:strRef>
              <c:f>Sheet1!$A$2</c:f>
              <c:strCache>
                <c:ptCount val="1"/>
                <c:pt idx="0">
                  <c:v>Male</c:v>
                </c:pt>
              </c:strCache>
            </c:strRef>
          </c:tx>
          <c:dLbls>
            <c:spPr>
              <a:noFill/>
              <a:ln>
                <a:noFill/>
              </a:ln>
              <a:effectLst/>
            </c:spPr>
            <c:txPr>
              <a:bodyPr/>
              <a:lstStyle/>
              <a:p>
                <a:pPr>
                  <a:defRPr sz="1100"/>
                </a:pPr>
                <a:endParaRPr lang="en-US"/>
              </a:p>
            </c:txPr>
            <c:showVal val="1"/>
            <c:extLst>
              <c:ext xmlns:c15="http://schemas.microsoft.com/office/drawing/2012/chart" uri="{CE6537A1-D6FC-4f65-9D91-7224C49458BB}">
                <c15:layout/>
                <c15:showLeaderLines val="0"/>
              </c:ext>
            </c:extLst>
          </c:dLbls>
          <c:cat>
            <c:strRef>
              <c:f>Sheet1!$B$1:$C$1</c:f>
              <c:strCache>
                <c:ptCount val="2"/>
                <c:pt idx="0">
                  <c:v>Male</c:v>
                </c:pt>
                <c:pt idx="1">
                  <c:v>Female</c:v>
                </c:pt>
              </c:strCache>
            </c:strRef>
          </c:cat>
          <c:val>
            <c:numRef>
              <c:f>Sheet1!$B$2:$C$2</c:f>
              <c:numCache>
                <c:formatCode>0%</c:formatCode>
                <c:ptCount val="2"/>
                <c:pt idx="0">
                  <c:v>0.35000000000000003</c:v>
                </c:pt>
                <c:pt idx="1">
                  <c:v>0.65000000000000013</c:v>
                </c:pt>
              </c:numCache>
            </c:numRef>
          </c:val>
        </c:ser>
        <c:dLbls/>
        <c:axId val="128944000"/>
        <c:axId val="128945536"/>
      </c:barChart>
      <c:catAx>
        <c:axId val="128944000"/>
        <c:scaling>
          <c:orientation val="minMax"/>
        </c:scaling>
        <c:axPos val="b"/>
        <c:numFmt formatCode="General" sourceLinked="0"/>
        <c:majorTickMark val="none"/>
        <c:tickLblPos val="nextTo"/>
        <c:txPr>
          <a:bodyPr/>
          <a:lstStyle/>
          <a:p>
            <a:pPr>
              <a:defRPr sz="1200"/>
            </a:pPr>
            <a:endParaRPr lang="en-US"/>
          </a:p>
        </c:txPr>
        <c:crossAx val="128945536"/>
        <c:crosses val="autoZero"/>
        <c:auto val="1"/>
        <c:lblAlgn val="ctr"/>
        <c:lblOffset val="100"/>
      </c:catAx>
      <c:valAx>
        <c:axId val="128945536"/>
        <c:scaling>
          <c:orientation val="minMax"/>
        </c:scaling>
        <c:delete val="1"/>
        <c:axPos val="l"/>
        <c:numFmt formatCode="0%" sourceLinked="1"/>
        <c:tickLblPos val="none"/>
        <c:crossAx val="128944000"/>
        <c:crosses val="autoZero"/>
        <c:crossBetween val="between"/>
      </c:valAx>
    </c:plotArea>
    <c:plotVisOnly val="1"/>
    <c:dispBlanksAs val="gap"/>
  </c:chart>
  <c:spPr>
    <a:ln w="25400">
      <a:solidFill>
        <a:srgbClr val="F79646">
          <a:lumMod val="50000"/>
        </a:srgbClr>
      </a:solidFill>
    </a:ln>
  </c:spPr>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GB"/>
  <c:style val="21"/>
  <c:chart>
    <c:title>
      <c:tx>
        <c:rich>
          <a:bodyPr/>
          <a:lstStyle/>
          <a:p>
            <a:pPr>
              <a:defRPr sz="1600" b="0"/>
            </a:pPr>
            <a:r>
              <a:rPr lang="en-US" sz="1600" b="0" dirty="0" smtClean="0"/>
              <a:t>Age-Group</a:t>
            </a:r>
            <a:endParaRPr lang="en-US" sz="1600" b="0" dirty="0"/>
          </a:p>
        </c:rich>
      </c:tx>
      <c:layout>
        <c:manualLayout>
          <c:xMode val="edge"/>
          <c:yMode val="edge"/>
          <c:x val="0"/>
          <c:y val="0"/>
        </c:manualLayout>
      </c:layout>
      <c:spPr>
        <a:ln>
          <a:solidFill>
            <a:srgbClr val="F79646">
              <a:lumMod val="50000"/>
            </a:srgbClr>
          </a:solidFill>
        </a:ln>
      </c:spPr>
    </c:title>
    <c:plotArea>
      <c:layout>
        <c:manualLayout>
          <c:layoutTarget val="inner"/>
          <c:xMode val="edge"/>
          <c:yMode val="edge"/>
          <c:x val="0.44864284653097575"/>
          <c:y val="0.13092723445573118"/>
          <c:w val="0.41928168177091457"/>
          <c:h val="0.78988399726732361"/>
        </c:manualLayout>
      </c:layout>
      <c:barChart>
        <c:barDir val="bar"/>
        <c:grouping val="clustered"/>
        <c:varyColors val="1"/>
        <c:ser>
          <c:idx val="0"/>
          <c:order val="0"/>
          <c:tx>
            <c:strRef>
              <c:f>Sheet1!$B$1</c:f>
              <c:strCache>
                <c:ptCount val="1"/>
                <c:pt idx="0">
                  <c:v>Series 1</c:v>
                </c:pt>
              </c:strCache>
            </c:strRef>
          </c:tx>
          <c:dLbls>
            <c:spPr>
              <a:noFill/>
              <a:ln>
                <a:noFill/>
              </a:ln>
              <a:effectLst/>
            </c:spPr>
            <c:txPr>
              <a:bodyPr/>
              <a:lstStyle/>
              <a:p>
                <a:pPr>
                  <a:defRPr sz="1200"/>
                </a:pPr>
                <a:endParaRPr lang="en-US"/>
              </a:p>
            </c:txPr>
            <c:showVal val="1"/>
            <c:extLst>
              <c:ext xmlns:c15="http://schemas.microsoft.com/office/drawing/2012/chart" uri="{CE6537A1-D6FC-4f65-9D91-7224C49458BB}">
                <c15:layout/>
                <c15:showLeaderLines val="0"/>
              </c:ext>
            </c:extLst>
          </c:dLbls>
          <c:cat>
            <c:strRef>
              <c:f>Sheet1!$A$2:$A$5</c:f>
              <c:strCache>
                <c:ptCount val="4"/>
                <c:pt idx="0">
                  <c:v>Up to 34</c:v>
                </c:pt>
                <c:pt idx="1">
                  <c:v>35-44</c:v>
                </c:pt>
                <c:pt idx="2">
                  <c:v>45-54</c:v>
                </c:pt>
                <c:pt idx="3">
                  <c:v>55 or over</c:v>
                </c:pt>
              </c:strCache>
            </c:strRef>
          </c:cat>
          <c:val>
            <c:numRef>
              <c:f>Sheet1!$B$2:$B$5</c:f>
              <c:numCache>
                <c:formatCode>0%</c:formatCode>
                <c:ptCount val="4"/>
                <c:pt idx="0">
                  <c:v>0.21000000000000002</c:v>
                </c:pt>
                <c:pt idx="1">
                  <c:v>0.19</c:v>
                </c:pt>
                <c:pt idx="2">
                  <c:v>0.34</c:v>
                </c:pt>
                <c:pt idx="3">
                  <c:v>0.26</c:v>
                </c:pt>
              </c:numCache>
            </c:numRef>
          </c:val>
        </c:ser>
        <c:dLbls/>
        <c:gapWidth val="50"/>
        <c:axId val="129163648"/>
        <c:axId val="129165184"/>
      </c:barChart>
      <c:catAx>
        <c:axId val="129163648"/>
        <c:scaling>
          <c:orientation val="maxMin"/>
        </c:scaling>
        <c:axPos val="l"/>
        <c:numFmt formatCode="General" sourceLinked="0"/>
        <c:majorTickMark val="none"/>
        <c:tickLblPos val="nextTo"/>
        <c:txPr>
          <a:bodyPr/>
          <a:lstStyle/>
          <a:p>
            <a:pPr>
              <a:defRPr sz="1200"/>
            </a:pPr>
            <a:endParaRPr lang="en-US"/>
          </a:p>
        </c:txPr>
        <c:crossAx val="129165184"/>
        <c:crosses val="autoZero"/>
        <c:auto val="1"/>
        <c:lblAlgn val="ctr"/>
        <c:lblOffset val="100"/>
      </c:catAx>
      <c:valAx>
        <c:axId val="129165184"/>
        <c:scaling>
          <c:orientation val="minMax"/>
          <c:max val="0.5"/>
        </c:scaling>
        <c:delete val="1"/>
        <c:axPos val="t"/>
        <c:numFmt formatCode="0%" sourceLinked="1"/>
        <c:tickLblPos val="none"/>
        <c:crossAx val="129163648"/>
        <c:crosses val="autoZero"/>
        <c:crossBetween val="between"/>
      </c:valAx>
    </c:plotArea>
    <c:plotVisOnly val="1"/>
    <c:dispBlanksAs val="gap"/>
  </c:chart>
  <c:spPr>
    <a:ln w="25400">
      <a:solidFill>
        <a:schemeClr val="accent6">
          <a:lumMod val="50000"/>
        </a:schemeClr>
      </a:solidFill>
    </a:ln>
  </c:spPr>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GB"/>
  <c:style val="21"/>
  <c:chart>
    <c:title>
      <c:tx>
        <c:rich>
          <a:bodyPr/>
          <a:lstStyle/>
          <a:p>
            <a:pPr>
              <a:defRPr b="0"/>
            </a:pPr>
            <a:r>
              <a:rPr lang="en-GB" sz="1800" b="0" dirty="0" smtClean="0"/>
              <a:t>When did you first approach</a:t>
            </a:r>
            <a:r>
              <a:rPr lang="en-GB" sz="1800" b="0" baseline="0" dirty="0" smtClean="0"/>
              <a:t> STANTA for business advice?</a:t>
            </a:r>
            <a:endParaRPr lang="en-GB" sz="1800" b="0" dirty="0"/>
          </a:p>
        </c:rich>
      </c:tx>
      <c:layout>
        <c:manualLayout>
          <c:xMode val="edge"/>
          <c:yMode val="edge"/>
          <c:x val="5.8253135024788588E-4"/>
          <c:y val="0"/>
        </c:manualLayout>
      </c:layout>
      <c:spPr>
        <a:ln>
          <a:solidFill>
            <a:schemeClr val="accent6">
              <a:lumMod val="50000"/>
            </a:schemeClr>
          </a:solidFill>
        </a:ln>
      </c:spPr>
    </c:title>
    <c:plotArea>
      <c:layout>
        <c:manualLayout>
          <c:layoutTarget val="inner"/>
          <c:xMode val="edge"/>
          <c:yMode val="edge"/>
          <c:x val="9.4342373869932925E-2"/>
          <c:y val="0"/>
          <c:w val="0.7797713133080677"/>
          <c:h val="0.75026088435615212"/>
        </c:manualLayout>
      </c:layout>
      <c:barChart>
        <c:barDir val="col"/>
        <c:grouping val="clustered"/>
        <c:ser>
          <c:idx val="0"/>
          <c:order val="0"/>
          <c:tx>
            <c:strRef>
              <c:f>Sheet1!$A$2</c:f>
              <c:strCache>
                <c:ptCount val="1"/>
                <c:pt idx="0">
                  <c:v>First approached STANTA for business advice</c:v>
                </c:pt>
              </c:strCache>
            </c:strRef>
          </c:tx>
          <c:dLbls>
            <c:spPr>
              <a:noFill/>
              <a:ln>
                <a:noFill/>
              </a:ln>
              <a:effectLst/>
            </c:spPr>
            <c:txPr>
              <a:bodyPr/>
              <a:lstStyle/>
              <a:p>
                <a:pPr>
                  <a:defRPr sz="1400"/>
                </a:pPr>
                <a:endParaRPr lang="en-US"/>
              </a:p>
            </c:txPr>
            <c:showVal val="1"/>
            <c:extLst>
              <c:ext xmlns:c15="http://schemas.microsoft.com/office/drawing/2012/chart" uri="{CE6537A1-D6FC-4f65-9D91-7224C49458BB}">
                <c15:layout/>
                <c15:showLeaderLines val="0"/>
              </c:ext>
            </c:extLst>
          </c:dLbls>
          <c:cat>
            <c:strRef>
              <c:f>Sheet1!$B$1:$F$1</c:f>
              <c:strCache>
                <c:ptCount val="5"/>
                <c:pt idx="0">
                  <c:v>In the past month</c:v>
                </c:pt>
                <c:pt idx="1">
                  <c:v>In the past 2-6 months</c:v>
                </c:pt>
                <c:pt idx="2">
                  <c:v>In the past 6-12 months</c:v>
                </c:pt>
                <c:pt idx="3">
                  <c:v>Between 1 and 2 years ago</c:v>
                </c:pt>
                <c:pt idx="4">
                  <c:v>Over 2 years ago</c:v>
                </c:pt>
              </c:strCache>
            </c:strRef>
          </c:cat>
          <c:val>
            <c:numRef>
              <c:f>Sheet1!$B$2:$F$2</c:f>
              <c:numCache>
                <c:formatCode>0%</c:formatCode>
                <c:ptCount val="5"/>
                <c:pt idx="0">
                  <c:v>6.0000000000000005E-2</c:v>
                </c:pt>
                <c:pt idx="1">
                  <c:v>0.34</c:v>
                </c:pt>
                <c:pt idx="2">
                  <c:v>0.2</c:v>
                </c:pt>
                <c:pt idx="3">
                  <c:v>0.26</c:v>
                </c:pt>
                <c:pt idx="4">
                  <c:v>0.14000000000000001</c:v>
                </c:pt>
              </c:numCache>
            </c:numRef>
          </c:val>
        </c:ser>
        <c:dLbls/>
        <c:axId val="129273216"/>
        <c:axId val="129279104"/>
      </c:barChart>
      <c:catAx>
        <c:axId val="129273216"/>
        <c:scaling>
          <c:orientation val="minMax"/>
        </c:scaling>
        <c:axPos val="b"/>
        <c:numFmt formatCode="General" sourceLinked="0"/>
        <c:majorTickMark val="none"/>
        <c:tickLblPos val="nextTo"/>
        <c:spPr>
          <a:ln>
            <a:solidFill>
              <a:prstClr val="white">
                <a:lumMod val="75000"/>
              </a:prstClr>
            </a:solidFill>
          </a:ln>
        </c:spPr>
        <c:txPr>
          <a:bodyPr/>
          <a:lstStyle/>
          <a:p>
            <a:pPr>
              <a:defRPr sz="1200"/>
            </a:pPr>
            <a:endParaRPr lang="en-US"/>
          </a:p>
        </c:txPr>
        <c:crossAx val="129279104"/>
        <c:crosses val="autoZero"/>
        <c:auto val="1"/>
        <c:lblAlgn val="ctr"/>
        <c:lblOffset val="100"/>
      </c:catAx>
      <c:valAx>
        <c:axId val="129279104"/>
        <c:scaling>
          <c:orientation val="minMax"/>
          <c:max val="0.5"/>
        </c:scaling>
        <c:delete val="1"/>
        <c:axPos val="l"/>
        <c:numFmt formatCode="0%" sourceLinked="1"/>
        <c:tickLblPos val="none"/>
        <c:crossAx val="129273216"/>
        <c:crosses val="autoZero"/>
        <c:crossBetween val="between"/>
      </c:valAx>
    </c:plotArea>
    <c:plotVisOnly val="1"/>
    <c:dispBlanksAs val="gap"/>
  </c:chart>
  <c:spPr>
    <a:ln w="25400">
      <a:solidFill>
        <a:schemeClr val="accent6">
          <a:lumMod val="50000"/>
        </a:schemeClr>
      </a:solidFill>
    </a:ln>
  </c:spPr>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GB"/>
  <c:style val="24"/>
  <c:chart>
    <c:title>
      <c:tx>
        <c:rich>
          <a:bodyPr/>
          <a:lstStyle/>
          <a:p>
            <a:pPr>
              <a:defRPr sz="1600" b="0"/>
            </a:pPr>
            <a:r>
              <a:rPr lang="en-GB" sz="1600" b="0" dirty="0"/>
              <a:t>Total number of contacts with STANTA</a:t>
            </a:r>
          </a:p>
        </c:rich>
      </c:tx>
      <c:layout>
        <c:manualLayout>
          <c:xMode val="edge"/>
          <c:yMode val="edge"/>
          <c:x val="2.4842767295597482E-3"/>
          <c:y val="0"/>
        </c:manualLayout>
      </c:layout>
      <c:spPr>
        <a:ln>
          <a:solidFill>
            <a:schemeClr val="accent6">
              <a:lumMod val="50000"/>
            </a:schemeClr>
          </a:solidFill>
        </a:ln>
      </c:spPr>
    </c:title>
    <c:plotArea>
      <c:layout>
        <c:manualLayout>
          <c:layoutTarget val="inner"/>
          <c:xMode val="edge"/>
          <c:yMode val="edge"/>
          <c:x val="3.1522331154684093E-2"/>
          <c:y val="0.1656165616561657"/>
          <c:w val="0.92760323826500968"/>
          <c:h val="0.60624648291600813"/>
        </c:manualLayout>
      </c:layout>
      <c:barChart>
        <c:barDir val="col"/>
        <c:grouping val="clustered"/>
        <c:varyColors val="1"/>
        <c:ser>
          <c:idx val="0"/>
          <c:order val="0"/>
          <c:tx>
            <c:strRef>
              <c:f>Sheet1!$A$2</c:f>
              <c:strCache>
                <c:ptCount val="1"/>
                <c:pt idx="0">
                  <c:v>One</c:v>
                </c:pt>
              </c:strCache>
            </c:strRef>
          </c:tx>
          <c:dLbls>
            <c:spPr>
              <a:noFill/>
              <a:ln>
                <a:noFill/>
              </a:ln>
              <a:effectLst/>
            </c:spPr>
            <c:txPr>
              <a:bodyPr/>
              <a:lstStyle/>
              <a:p>
                <a:pPr>
                  <a:defRPr sz="1100"/>
                </a:pPr>
                <a:endParaRPr lang="en-US"/>
              </a:p>
            </c:txPr>
            <c:showVal val="1"/>
            <c:extLst>
              <c:ext xmlns:c15="http://schemas.microsoft.com/office/drawing/2012/chart" uri="{CE6537A1-D6FC-4f65-9D91-7224C49458BB}">
                <c15:layout/>
                <c15:showLeaderLines val="0"/>
              </c:ext>
            </c:extLst>
          </c:dLbls>
          <c:cat>
            <c:strRef>
              <c:f>Sheet1!$B$1:$F$1</c:f>
              <c:strCache>
                <c:ptCount val="5"/>
                <c:pt idx="0">
                  <c:v>One</c:v>
                </c:pt>
                <c:pt idx="1">
                  <c:v>Two</c:v>
                </c:pt>
                <c:pt idx="2">
                  <c:v>Three</c:v>
                </c:pt>
                <c:pt idx="3">
                  <c:v>Four</c:v>
                </c:pt>
                <c:pt idx="4">
                  <c:v>Five or more</c:v>
                </c:pt>
              </c:strCache>
            </c:strRef>
          </c:cat>
          <c:val>
            <c:numRef>
              <c:f>Sheet1!$B$2:$F$2</c:f>
              <c:numCache>
                <c:formatCode>0%</c:formatCode>
                <c:ptCount val="5"/>
                <c:pt idx="0">
                  <c:v>0.6100000000000001</c:v>
                </c:pt>
                <c:pt idx="1">
                  <c:v>0.21000000000000002</c:v>
                </c:pt>
                <c:pt idx="2">
                  <c:v>7.0000000000000021E-2</c:v>
                </c:pt>
                <c:pt idx="3">
                  <c:v>4.0000000000000008E-2</c:v>
                </c:pt>
                <c:pt idx="4">
                  <c:v>7.0000000000000021E-2</c:v>
                </c:pt>
              </c:numCache>
            </c:numRef>
          </c:val>
        </c:ser>
        <c:dLbls/>
        <c:axId val="126191104"/>
        <c:axId val="127988096"/>
      </c:barChart>
      <c:catAx>
        <c:axId val="126191104"/>
        <c:scaling>
          <c:orientation val="minMax"/>
        </c:scaling>
        <c:axPos val="b"/>
        <c:numFmt formatCode="General" sourceLinked="0"/>
        <c:majorTickMark val="none"/>
        <c:tickLblPos val="nextTo"/>
        <c:txPr>
          <a:bodyPr/>
          <a:lstStyle/>
          <a:p>
            <a:pPr>
              <a:defRPr sz="1200"/>
            </a:pPr>
            <a:endParaRPr lang="en-US"/>
          </a:p>
        </c:txPr>
        <c:crossAx val="127988096"/>
        <c:crosses val="autoZero"/>
        <c:auto val="1"/>
        <c:lblAlgn val="ctr"/>
        <c:lblOffset val="100"/>
      </c:catAx>
      <c:valAx>
        <c:axId val="127988096"/>
        <c:scaling>
          <c:orientation val="minMax"/>
        </c:scaling>
        <c:delete val="1"/>
        <c:axPos val="l"/>
        <c:numFmt formatCode="0%" sourceLinked="1"/>
        <c:tickLblPos val="none"/>
        <c:crossAx val="126191104"/>
        <c:crosses val="autoZero"/>
        <c:crossBetween val="between"/>
      </c:valAx>
    </c:plotArea>
    <c:plotVisOnly val="1"/>
    <c:dispBlanksAs val="gap"/>
  </c:chart>
  <c:spPr>
    <a:ln w="25400">
      <a:solidFill>
        <a:srgbClr val="F79646">
          <a:lumMod val="50000"/>
        </a:srgbClr>
      </a:solidFill>
    </a:ln>
  </c:spPr>
  <c:txPr>
    <a:bodyPr/>
    <a:lstStyle/>
    <a:p>
      <a:pPr>
        <a:defRPr sz="18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GB"/>
  <c:style val="21"/>
  <c:chart>
    <c:title>
      <c:tx>
        <c:rich>
          <a:bodyPr/>
          <a:lstStyle/>
          <a:p>
            <a:pPr>
              <a:defRPr sz="1600" b="0"/>
            </a:pPr>
            <a:r>
              <a:rPr lang="en-US" sz="1600" b="0" dirty="0" smtClean="0"/>
              <a:t>Types</a:t>
            </a:r>
            <a:r>
              <a:rPr lang="en-US" sz="1600" b="0" baseline="0" dirty="0" smtClean="0"/>
              <a:t> of contact with STANTA</a:t>
            </a:r>
            <a:endParaRPr lang="en-US" sz="1600" b="0" dirty="0"/>
          </a:p>
        </c:rich>
      </c:tx>
      <c:layout>
        <c:manualLayout>
          <c:xMode val="edge"/>
          <c:yMode val="edge"/>
          <c:x val="2.8537116822661916E-3"/>
          <c:y val="0"/>
        </c:manualLayout>
      </c:layout>
      <c:spPr>
        <a:ln>
          <a:solidFill>
            <a:srgbClr val="F79646">
              <a:lumMod val="50000"/>
            </a:srgbClr>
          </a:solidFill>
        </a:ln>
      </c:spPr>
    </c:title>
    <c:plotArea>
      <c:layout>
        <c:manualLayout>
          <c:layoutTarget val="inner"/>
          <c:xMode val="edge"/>
          <c:yMode val="edge"/>
          <c:x val="0.44864284653097575"/>
          <c:y val="0.13092723445573118"/>
          <c:w val="0.41928168177091457"/>
          <c:h val="0.78988399726732361"/>
        </c:manualLayout>
      </c:layout>
      <c:barChart>
        <c:barDir val="bar"/>
        <c:grouping val="clustered"/>
        <c:varyColors val="1"/>
        <c:ser>
          <c:idx val="0"/>
          <c:order val="0"/>
          <c:tx>
            <c:strRef>
              <c:f>Sheet1!$B$1</c:f>
              <c:strCache>
                <c:ptCount val="1"/>
                <c:pt idx="0">
                  <c:v>Series 1</c:v>
                </c:pt>
              </c:strCache>
            </c:strRef>
          </c:tx>
          <c:dLbls>
            <c:spPr>
              <a:noFill/>
              <a:ln>
                <a:noFill/>
              </a:ln>
              <a:effectLst/>
            </c:spPr>
            <c:txPr>
              <a:bodyPr/>
              <a:lstStyle/>
              <a:p>
                <a:pPr>
                  <a:defRPr sz="1200"/>
                </a:pPr>
                <a:endParaRPr lang="en-US"/>
              </a:p>
            </c:txPr>
            <c:showVal val="1"/>
            <c:extLst>
              <c:ext xmlns:c15="http://schemas.microsoft.com/office/drawing/2012/chart" uri="{CE6537A1-D6FC-4f65-9D91-7224C49458BB}">
                <c15:layout/>
                <c15:showLeaderLines val="0"/>
              </c:ext>
            </c:extLst>
          </c:dLbls>
          <c:cat>
            <c:strRef>
              <c:f>Sheet1!$A$2:$A$7</c:f>
              <c:strCache>
                <c:ptCount val="6"/>
                <c:pt idx="0">
                  <c:v>Face-to-face advice</c:v>
                </c:pt>
                <c:pt idx="1">
                  <c:v>Telephone advice</c:v>
                </c:pt>
                <c:pt idx="2">
                  <c:v>Email</c:v>
                </c:pt>
                <c:pt idx="3">
                  <c:v>Letter</c:v>
                </c:pt>
                <c:pt idx="4">
                  <c:v>Attended STANTA event</c:v>
                </c:pt>
                <c:pt idx="5">
                  <c:v>Attended STANTA training</c:v>
                </c:pt>
              </c:strCache>
            </c:strRef>
          </c:cat>
          <c:val>
            <c:numRef>
              <c:f>Sheet1!$B$2:$B$7</c:f>
              <c:numCache>
                <c:formatCode>0%</c:formatCode>
                <c:ptCount val="6"/>
                <c:pt idx="0">
                  <c:v>0.88</c:v>
                </c:pt>
                <c:pt idx="1">
                  <c:v>0.14000000000000001</c:v>
                </c:pt>
                <c:pt idx="2">
                  <c:v>0.18000000000000002</c:v>
                </c:pt>
                <c:pt idx="3">
                  <c:v>0</c:v>
                </c:pt>
                <c:pt idx="4">
                  <c:v>0.22</c:v>
                </c:pt>
                <c:pt idx="5">
                  <c:v>0.44</c:v>
                </c:pt>
              </c:numCache>
            </c:numRef>
          </c:val>
        </c:ser>
        <c:dLbls/>
        <c:gapWidth val="50"/>
        <c:axId val="129389312"/>
        <c:axId val="129390848"/>
      </c:barChart>
      <c:catAx>
        <c:axId val="129389312"/>
        <c:scaling>
          <c:orientation val="maxMin"/>
        </c:scaling>
        <c:axPos val="l"/>
        <c:numFmt formatCode="General" sourceLinked="0"/>
        <c:majorTickMark val="none"/>
        <c:tickLblPos val="nextTo"/>
        <c:txPr>
          <a:bodyPr/>
          <a:lstStyle/>
          <a:p>
            <a:pPr>
              <a:defRPr sz="1200"/>
            </a:pPr>
            <a:endParaRPr lang="en-US"/>
          </a:p>
        </c:txPr>
        <c:crossAx val="129390848"/>
        <c:crosses val="autoZero"/>
        <c:auto val="1"/>
        <c:lblAlgn val="ctr"/>
        <c:lblOffset val="100"/>
      </c:catAx>
      <c:valAx>
        <c:axId val="129390848"/>
        <c:scaling>
          <c:orientation val="minMax"/>
          <c:max val="1"/>
        </c:scaling>
        <c:delete val="1"/>
        <c:axPos val="t"/>
        <c:numFmt formatCode="0%" sourceLinked="1"/>
        <c:tickLblPos val="none"/>
        <c:crossAx val="129389312"/>
        <c:crosses val="autoZero"/>
        <c:crossBetween val="between"/>
      </c:valAx>
    </c:plotArea>
    <c:plotVisOnly val="1"/>
    <c:dispBlanksAs val="gap"/>
  </c:chart>
  <c:spPr>
    <a:ln w="25400">
      <a:solidFill>
        <a:schemeClr val="accent6">
          <a:lumMod val="50000"/>
        </a:schemeClr>
      </a:solidFill>
    </a:ln>
  </c:spPr>
  <c:txPr>
    <a:bodyPr/>
    <a:lstStyle/>
    <a:p>
      <a:pPr>
        <a:defRPr sz="1800"/>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GB"/>
  <c:style val="21"/>
  <c:chart>
    <c:title>
      <c:tx>
        <c:rich>
          <a:bodyPr/>
          <a:lstStyle/>
          <a:p>
            <a:pPr>
              <a:defRPr sz="2000" b="0"/>
            </a:pPr>
            <a:r>
              <a:rPr lang="en-GB" sz="2000" b="0" dirty="0" smtClean="0"/>
              <a:t>Status when first</a:t>
            </a:r>
            <a:r>
              <a:rPr lang="en-GB" sz="2000" b="0" baseline="0" dirty="0" smtClean="0"/>
              <a:t> contacted STANTA</a:t>
            </a:r>
            <a:endParaRPr lang="en-GB" sz="2000" b="0" dirty="0"/>
          </a:p>
        </c:rich>
      </c:tx>
      <c:layout>
        <c:manualLayout>
          <c:xMode val="edge"/>
          <c:yMode val="edge"/>
          <c:x val="5.8253135024788794E-4"/>
          <c:y val="0"/>
        </c:manualLayout>
      </c:layout>
      <c:spPr>
        <a:ln>
          <a:solidFill>
            <a:schemeClr val="accent6">
              <a:lumMod val="50000"/>
            </a:schemeClr>
          </a:solidFill>
        </a:ln>
      </c:spPr>
    </c:title>
    <c:plotArea>
      <c:layout>
        <c:manualLayout>
          <c:layoutTarget val="inner"/>
          <c:xMode val="edge"/>
          <c:yMode val="edge"/>
          <c:x val="0.367677113380457"/>
          <c:y val="0.16221657140009949"/>
          <c:w val="0.14273538722846801"/>
          <c:h val="0.72665357206649128"/>
        </c:manualLayout>
      </c:layout>
      <c:barChart>
        <c:barDir val="bar"/>
        <c:grouping val="clustered"/>
        <c:varyColors val="1"/>
        <c:ser>
          <c:idx val="0"/>
          <c:order val="0"/>
          <c:tx>
            <c:strRef>
              <c:f>Sheet1!$B$1</c:f>
              <c:strCache>
                <c:ptCount val="1"/>
                <c:pt idx="0">
                  <c:v>Column1</c:v>
                </c:pt>
              </c:strCache>
            </c:strRef>
          </c:tx>
          <c:dLbls>
            <c:spPr>
              <a:noFill/>
              <a:ln>
                <a:noFill/>
              </a:ln>
              <a:effectLst/>
            </c:spPr>
            <c:txPr>
              <a:bodyPr/>
              <a:lstStyle/>
              <a:p>
                <a:pPr>
                  <a:defRPr sz="1200"/>
                </a:pPr>
                <a:endParaRPr lang="en-US"/>
              </a:p>
            </c:txPr>
            <c:showVal val="1"/>
            <c:extLst>
              <c:ext xmlns:c15="http://schemas.microsoft.com/office/drawing/2012/chart" uri="{CE6537A1-D6FC-4f65-9D91-7224C49458BB}">
                <c15:layout/>
                <c15:showLeaderLines val="0"/>
              </c:ext>
            </c:extLst>
          </c:dLbls>
          <c:cat>
            <c:strRef>
              <c:f>Sheet1!$A$2:$A$4</c:f>
              <c:strCache>
                <c:ptCount val="3"/>
                <c:pt idx="0">
                  <c:v>I wanted advice for a business already started</c:v>
                </c:pt>
                <c:pt idx="1">
                  <c:v>I wanted advice for a business about to start</c:v>
                </c:pt>
                <c:pt idx="2">
                  <c:v>I wanted advice about an idea or business I was thinking about starting</c:v>
                </c:pt>
              </c:strCache>
            </c:strRef>
          </c:cat>
          <c:val>
            <c:numRef>
              <c:f>Sheet1!$B$2:$B$4</c:f>
              <c:numCache>
                <c:formatCode>0%</c:formatCode>
                <c:ptCount val="3"/>
                <c:pt idx="0">
                  <c:v>0.30000000000000004</c:v>
                </c:pt>
                <c:pt idx="1">
                  <c:v>0.4</c:v>
                </c:pt>
                <c:pt idx="2">
                  <c:v>0.30000000000000004</c:v>
                </c:pt>
              </c:numCache>
            </c:numRef>
          </c:val>
        </c:ser>
        <c:dLbls/>
        <c:axId val="129365120"/>
        <c:axId val="129385600"/>
      </c:barChart>
      <c:catAx>
        <c:axId val="129365120"/>
        <c:scaling>
          <c:orientation val="maxMin"/>
        </c:scaling>
        <c:axPos val="l"/>
        <c:numFmt formatCode="General" sourceLinked="0"/>
        <c:majorTickMark val="none"/>
        <c:tickLblPos val="nextTo"/>
        <c:spPr>
          <a:ln>
            <a:solidFill>
              <a:prstClr val="white">
                <a:lumMod val="75000"/>
              </a:prstClr>
            </a:solidFill>
          </a:ln>
        </c:spPr>
        <c:txPr>
          <a:bodyPr/>
          <a:lstStyle/>
          <a:p>
            <a:pPr>
              <a:defRPr sz="1200"/>
            </a:pPr>
            <a:endParaRPr lang="en-US"/>
          </a:p>
        </c:txPr>
        <c:crossAx val="129385600"/>
        <c:crosses val="autoZero"/>
        <c:auto val="1"/>
        <c:lblAlgn val="ctr"/>
        <c:lblOffset val="100"/>
      </c:catAx>
      <c:valAx>
        <c:axId val="129385600"/>
        <c:scaling>
          <c:orientation val="minMax"/>
          <c:max val="0.60000000000000064"/>
        </c:scaling>
        <c:delete val="1"/>
        <c:axPos val="t"/>
        <c:numFmt formatCode="0%" sourceLinked="1"/>
        <c:tickLblPos val="none"/>
        <c:crossAx val="129365120"/>
        <c:crosses val="autoZero"/>
        <c:crossBetween val="between"/>
      </c:valAx>
    </c:plotArea>
    <c:plotVisOnly val="1"/>
    <c:dispBlanksAs val="gap"/>
  </c:chart>
  <c:spPr>
    <a:ln w="25400">
      <a:solidFill>
        <a:schemeClr val="accent6">
          <a:lumMod val="50000"/>
        </a:schemeClr>
      </a:solidFill>
    </a:ln>
  </c:spPr>
  <c:txPr>
    <a:bodyPr/>
    <a:lstStyle/>
    <a:p>
      <a:pPr>
        <a:defRPr sz="1800"/>
      </a:pPr>
      <a:endParaRPr lang="en-US"/>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0.62358</cdr:x>
      <cdr:y>0.20391</cdr:y>
    </cdr:from>
    <cdr:to>
      <cdr:x>0.66893</cdr:x>
      <cdr:y>0.35888</cdr:y>
    </cdr:to>
    <cdr:sp macro="" textlink="">
      <cdr:nvSpPr>
        <cdr:cNvPr id="2" name="Right Brace 1"/>
        <cdr:cNvSpPr/>
      </cdr:nvSpPr>
      <cdr:spPr>
        <a:xfrm xmlns:a="http://schemas.openxmlformats.org/drawingml/2006/main">
          <a:off x="5131837" y="699796"/>
          <a:ext cx="373224" cy="531845"/>
        </a:xfrm>
        <a:prstGeom xmlns:a="http://schemas.openxmlformats.org/drawingml/2006/main" prst="rightBrace">
          <a:avLst/>
        </a:prstGeom>
        <a:ln xmlns:a="http://schemas.openxmlformats.org/drawingml/2006/main" w="19050">
          <a:solidFill>
            <a:schemeClr val="accent3">
              <a:lumMod val="50000"/>
            </a:schemeClr>
          </a:solidFill>
        </a:ln>
        <a:effectLst xmlns:a="http://schemas.openxmlformats.org/drawingml/2006/main">
          <a:outerShdw blurRad="50800" dist="38100" dir="8100000" algn="tr" rotWithShape="0">
            <a:prstClr val="black">
              <a:alpha val="40000"/>
            </a:prstClr>
          </a:outerShdw>
        </a:effectLst>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dr:relSizeAnchor xmlns:cdr="http://schemas.openxmlformats.org/drawingml/2006/chartDrawing">
    <cdr:from>
      <cdr:x>0.62132</cdr:x>
      <cdr:y>0.45131</cdr:y>
    </cdr:from>
    <cdr:to>
      <cdr:x>0.66667</cdr:x>
      <cdr:y>0.60628</cdr:y>
    </cdr:to>
    <cdr:sp macro="" textlink="">
      <cdr:nvSpPr>
        <cdr:cNvPr id="3" name="Right Brace 2"/>
        <cdr:cNvSpPr/>
      </cdr:nvSpPr>
      <cdr:spPr>
        <a:xfrm xmlns:a="http://schemas.openxmlformats.org/drawingml/2006/main">
          <a:off x="5113175" y="1548882"/>
          <a:ext cx="373224" cy="531845"/>
        </a:xfrm>
        <a:prstGeom xmlns:a="http://schemas.openxmlformats.org/drawingml/2006/main" prst="rightBrace">
          <a:avLst/>
        </a:prstGeom>
        <a:noFill xmlns:a="http://schemas.openxmlformats.org/drawingml/2006/main"/>
        <a:ln xmlns:a="http://schemas.openxmlformats.org/drawingml/2006/main" w="19050" cap="flat" cmpd="sng" algn="ctr">
          <a:solidFill>
            <a:schemeClr val="accent3">
              <a:lumMod val="50000"/>
            </a:schemeClr>
          </a:solidFill>
          <a:prstDash val="solid"/>
        </a:ln>
        <a:effectLst xmlns:a="http://schemas.openxmlformats.org/drawingml/2006/main">
          <a:outerShdw blurRad="50800" dist="38100" dir="8100000" algn="tr" rotWithShape="0">
            <a:prstClr val="black">
              <a:alpha val="40000"/>
            </a:prstClr>
          </a:outerShdw>
        </a:effectLst>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dirty="0"/>
        </a:p>
      </cdr:txBody>
    </cdr:sp>
  </cdr:relSizeAnchor>
  <cdr:relSizeAnchor xmlns:cdr="http://schemas.openxmlformats.org/drawingml/2006/chartDrawing">
    <cdr:from>
      <cdr:x>0.62018</cdr:x>
      <cdr:y>0.70688</cdr:y>
    </cdr:from>
    <cdr:to>
      <cdr:x>0.66553</cdr:x>
      <cdr:y>0.86184</cdr:y>
    </cdr:to>
    <cdr:sp macro="" textlink="">
      <cdr:nvSpPr>
        <cdr:cNvPr id="4" name="Right Brace 3"/>
        <cdr:cNvSpPr/>
      </cdr:nvSpPr>
      <cdr:spPr>
        <a:xfrm xmlns:a="http://schemas.openxmlformats.org/drawingml/2006/main">
          <a:off x="5103845" y="2425959"/>
          <a:ext cx="373224" cy="531845"/>
        </a:xfrm>
        <a:prstGeom xmlns:a="http://schemas.openxmlformats.org/drawingml/2006/main" prst="rightBrace">
          <a:avLst/>
        </a:prstGeom>
        <a:noFill xmlns:a="http://schemas.openxmlformats.org/drawingml/2006/main"/>
        <a:ln xmlns:a="http://schemas.openxmlformats.org/drawingml/2006/main" w="19050" cap="flat" cmpd="sng" algn="ctr">
          <a:solidFill>
            <a:srgbClr val="9BBB59">
              <a:lumMod val="50000"/>
            </a:srgbClr>
          </a:solidFill>
          <a:prstDash val="solid"/>
        </a:ln>
        <a:effectLst xmlns:a="http://schemas.openxmlformats.org/drawingml/2006/main">
          <a:outerShdw blurRad="50800" dist="38100" dir="8100000" algn="tr" rotWithShape="0">
            <a:prstClr val="black">
              <a:alpha val="40000"/>
            </a:prstClr>
          </a:outerShdw>
        </a:effectLst>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dirty="0"/>
        </a:p>
      </cdr:txBody>
    </cdr:sp>
  </cdr:relSizeAnchor>
</c:userShapes>
</file>

<file path=ppt/drawings/drawing2.xml><?xml version="1.0" encoding="utf-8"?>
<c:userShapes xmlns:c="http://schemas.openxmlformats.org/drawingml/2006/chart">
  <cdr:relSizeAnchor xmlns:cdr="http://schemas.openxmlformats.org/drawingml/2006/chartDrawing">
    <cdr:from>
      <cdr:x>0</cdr:x>
      <cdr:y>0</cdr:y>
    </cdr:from>
    <cdr:to>
      <cdr:x>0.86176</cdr:x>
      <cdr:y>0.23419</cdr:y>
    </cdr:to>
    <cdr:sp macro="" textlink="">
      <cdr:nvSpPr>
        <cdr:cNvPr id="2" name="TextBox 1"/>
        <cdr:cNvSpPr txBox="1"/>
      </cdr:nvSpPr>
      <cdr:spPr>
        <a:xfrm xmlns:a="http://schemas.openxmlformats.org/drawingml/2006/main">
          <a:off x="-46653" y="-37323"/>
          <a:ext cx="3480304" cy="8303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400" dirty="0" smtClean="0"/>
            <a:t>“Compared with the previous 12 months, has your turnover in the past 12 months increased, decreased or stayed the same?”</a:t>
          </a:r>
          <a:endParaRPr lang="en-GB" sz="1400" dirty="0"/>
        </a:p>
      </cdr:txBody>
    </cdr:sp>
  </cdr:relSizeAnchor>
</c:userShapes>
</file>

<file path=ppt/drawings/drawing3.xml><?xml version="1.0" encoding="utf-8"?>
<c:userShapes xmlns:c="http://schemas.openxmlformats.org/drawingml/2006/chart">
  <cdr:relSizeAnchor xmlns:cdr="http://schemas.openxmlformats.org/drawingml/2006/chartDrawing">
    <cdr:from>
      <cdr:x>0</cdr:x>
      <cdr:y>0</cdr:y>
    </cdr:from>
    <cdr:to>
      <cdr:x>0.86176</cdr:x>
      <cdr:y>0.23419</cdr:y>
    </cdr:to>
    <cdr:sp macro="" textlink="">
      <cdr:nvSpPr>
        <cdr:cNvPr id="2" name="TextBox 1"/>
        <cdr:cNvSpPr txBox="1"/>
      </cdr:nvSpPr>
      <cdr:spPr>
        <a:xfrm xmlns:a="http://schemas.openxmlformats.org/drawingml/2006/main">
          <a:off x="-46653" y="-37323"/>
          <a:ext cx="3480304" cy="8303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400" dirty="0" smtClean="0"/>
            <a:t>“Over the coming 12 months, do you see your business turnover increasing, decreasing or staying roughly the same?”</a:t>
          </a:r>
          <a:endParaRPr lang="en-GB" sz="1400" dirty="0"/>
        </a:p>
      </cdr:txBody>
    </cdr:sp>
  </cdr:relSizeAnchor>
</c:userShapes>
</file>

<file path=ppt/drawings/drawing4.xml><?xml version="1.0" encoding="utf-8"?>
<c:userShapes xmlns:c="http://schemas.openxmlformats.org/drawingml/2006/chart">
  <cdr:relSizeAnchor xmlns:cdr="http://schemas.openxmlformats.org/drawingml/2006/chartDrawing">
    <cdr:from>
      <cdr:x>0</cdr:x>
      <cdr:y>0</cdr:y>
    </cdr:from>
    <cdr:to>
      <cdr:x>0.86176</cdr:x>
      <cdr:y>0.23419</cdr:y>
    </cdr:to>
    <cdr:sp macro="" textlink="">
      <cdr:nvSpPr>
        <cdr:cNvPr id="2" name="TextBox 1"/>
        <cdr:cNvSpPr txBox="1"/>
      </cdr:nvSpPr>
      <cdr:spPr>
        <a:xfrm xmlns:a="http://schemas.openxmlformats.org/drawingml/2006/main">
          <a:off x="-46653" y="-37323"/>
          <a:ext cx="3480304" cy="8303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400" dirty="0" smtClean="0"/>
            <a:t>“In terms of giving a wider understanding of the requirements to start or develop a business, STANTA’s advice is...”</a:t>
          </a:r>
          <a:endParaRPr lang="en-GB" sz="1400" dirty="0"/>
        </a:p>
      </cdr:txBody>
    </cdr:sp>
  </cdr:relSizeAnchor>
</c:userShapes>
</file>

<file path=ppt/drawings/drawing5.xml><?xml version="1.0" encoding="utf-8"?>
<c:userShapes xmlns:c="http://schemas.openxmlformats.org/drawingml/2006/chart">
  <cdr:relSizeAnchor xmlns:cdr="http://schemas.openxmlformats.org/drawingml/2006/chartDrawing">
    <cdr:from>
      <cdr:x>0</cdr:x>
      <cdr:y>0</cdr:y>
    </cdr:from>
    <cdr:to>
      <cdr:x>0.86176</cdr:x>
      <cdr:y>0.23419</cdr:y>
    </cdr:to>
    <cdr:sp macro="" textlink="">
      <cdr:nvSpPr>
        <cdr:cNvPr id="2" name="TextBox 1"/>
        <cdr:cNvSpPr txBox="1"/>
      </cdr:nvSpPr>
      <cdr:spPr>
        <a:xfrm xmlns:a="http://schemas.openxmlformats.org/drawingml/2006/main">
          <a:off x="-46653" y="-37323"/>
          <a:ext cx="3480304" cy="8303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400" dirty="0" smtClean="0"/>
            <a:t>“The advisers at STANTA are professional and knowledgeable…”</a:t>
          </a:r>
          <a:endParaRPr lang="en-GB" sz="1400" dirty="0"/>
        </a:p>
      </cdr:txBody>
    </cdr:sp>
  </cdr:relSizeAnchor>
</c:userShapes>
</file>

<file path=ppt/drawings/drawing6.xml><?xml version="1.0" encoding="utf-8"?>
<c:userShapes xmlns:c="http://schemas.openxmlformats.org/drawingml/2006/chart">
  <cdr:relSizeAnchor xmlns:cdr="http://schemas.openxmlformats.org/drawingml/2006/chartDrawing">
    <cdr:from>
      <cdr:x>0.01348</cdr:x>
      <cdr:y>0.01055</cdr:y>
    </cdr:from>
    <cdr:to>
      <cdr:x>0.87524</cdr:x>
      <cdr:y>0.22216</cdr:y>
    </cdr:to>
    <cdr:sp macro="" textlink="">
      <cdr:nvSpPr>
        <cdr:cNvPr id="2" name="TextBox 1"/>
        <cdr:cNvSpPr txBox="1"/>
      </cdr:nvSpPr>
      <cdr:spPr>
        <a:xfrm xmlns:a="http://schemas.openxmlformats.org/drawingml/2006/main">
          <a:off x="54440" y="37219"/>
          <a:ext cx="3480304" cy="74655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l" rtl="0">
            <a:defRPr sz="1400" b="0" i="0" u="none" strike="noStrike" kern="1200" baseline="0">
              <a:solidFill>
                <a:prstClr val="black"/>
              </a:solidFill>
              <a:latin typeface="+mn-lt"/>
              <a:ea typeface="+mn-ea"/>
              <a:cs typeface="+mn-cs"/>
            </a:defRPr>
          </a:pPr>
          <a:r>
            <a:rPr lang="en-GB" sz="1400" dirty="0"/>
            <a:t>“In terms of developing your business or business idea, the advice received from STANTA was . . .”</a:t>
          </a:r>
        </a:p>
      </cdr:txBody>
    </cdr:sp>
  </cdr:relSizeAnchor>
</c:userShapes>
</file>

<file path=ppt/drawings/drawing7.xml><?xml version="1.0" encoding="utf-8"?>
<c:userShapes xmlns:c="http://schemas.openxmlformats.org/drawingml/2006/chart">
  <cdr:relSizeAnchor xmlns:cdr="http://schemas.openxmlformats.org/drawingml/2006/chartDrawing">
    <cdr:from>
      <cdr:x>0.02545</cdr:x>
      <cdr:y>0.11171</cdr:y>
    </cdr:from>
    <cdr:to>
      <cdr:x>0.30139</cdr:x>
      <cdr:y>0.45946</cdr:y>
    </cdr:to>
    <cdr:sp macro="" textlink="">
      <cdr:nvSpPr>
        <cdr:cNvPr id="2" name="Oval Callout 1"/>
        <cdr:cNvSpPr/>
      </cdr:nvSpPr>
      <cdr:spPr>
        <a:xfrm xmlns:a="http://schemas.openxmlformats.org/drawingml/2006/main">
          <a:off x="209180" y="474144"/>
          <a:ext cx="2268000" cy="1476000"/>
        </a:xfrm>
        <a:prstGeom xmlns:a="http://schemas.openxmlformats.org/drawingml/2006/main" prst="wedgeEllipseCallout">
          <a:avLst>
            <a:gd name="adj1" fmla="val 24622"/>
            <a:gd name="adj2" fmla="val 62500"/>
          </a:avLst>
        </a:prstGeom>
        <a:ln xmlns:a="http://schemas.openxmlformats.org/drawingml/2006/main"/>
      </cdr:spPr>
      <cdr:style>
        <a:lnRef xmlns:a="http://schemas.openxmlformats.org/drawingml/2006/main" idx="1">
          <a:schemeClr val="accent3"/>
        </a:lnRef>
        <a:fillRef xmlns:a="http://schemas.openxmlformats.org/drawingml/2006/main" idx="2">
          <a:schemeClr val="accent3"/>
        </a:fillRef>
        <a:effectRef xmlns:a="http://schemas.openxmlformats.org/drawingml/2006/main" idx="1">
          <a:schemeClr val="accent3"/>
        </a:effectRef>
        <a:fontRef xmlns:a="http://schemas.openxmlformats.org/drawingml/2006/main" idx="minor">
          <a:schemeClr val="dk1"/>
        </a:fontRef>
      </cdr:style>
      <cdr:txBody>
        <a:bodyPr xmlns:a="http://schemas.openxmlformats.org/drawingml/2006/main" rtlCol="0" anchor="ctr"/>
        <a:lstStyle xmlns:a="http://schemas.openxmlformats.org/drawingml/2006/main">
          <a:defPPr>
            <a:defRPr lang="en-US"/>
          </a:defPPr>
          <a:lvl1pPr marL="0" algn="l" defTabSz="914400" rtl="0" eaLnBrk="1" latinLnBrk="0" hangingPunct="1">
            <a:defRPr sz="1800" kern="1200">
              <a:solidFill>
                <a:sysClr val="window" lastClr="FFFFFF"/>
              </a:solidFill>
              <a:latin typeface="Calibri"/>
            </a:defRPr>
          </a:lvl1pPr>
          <a:lvl2pPr marL="457200" algn="l" defTabSz="914400" rtl="0" eaLnBrk="1" latinLnBrk="0" hangingPunct="1">
            <a:defRPr sz="1800" kern="1200">
              <a:solidFill>
                <a:sysClr val="window" lastClr="FFFFFF"/>
              </a:solidFill>
              <a:latin typeface="Calibri"/>
            </a:defRPr>
          </a:lvl2pPr>
          <a:lvl3pPr marL="914400" algn="l" defTabSz="914400" rtl="0" eaLnBrk="1" latinLnBrk="0" hangingPunct="1">
            <a:defRPr sz="1800" kern="1200">
              <a:solidFill>
                <a:sysClr val="window" lastClr="FFFFFF"/>
              </a:solidFill>
              <a:latin typeface="Calibri"/>
            </a:defRPr>
          </a:lvl3pPr>
          <a:lvl4pPr marL="1371600" algn="l" defTabSz="914400" rtl="0" eaLnBrk="1" latinLnBrk="0" hangingPunct="1">
            <a:defRPr sz="1800" kern="1200">
              <a:solidFill>
                <a:sysClr val="window" lastClr="FFFFFF"/>
              </a:solidFill>
              <a:latin typeface="Calibri"/>
            </a:defRPr>
          </a:lvl4pPr>
          <a:lvl5pPr marL="1828800" algn="l" defTabSz="914400" rtl="0" eaLnBrk="1" latinLnBrk="0" hangingPunct="1">
            <a:defRPr sz="1800" kern="1200">
              <a:solidFill>
                <a:sysClr val="window" lastClr="FFFFFF"/>
              </a:solidFill>
              <a:latin typeface="Calibri"/>
            </a:defRPr>
          </a:lvl5pPr>
          <a:lvl6pPr marL="2286000" algn="l" defTabSz="914400" rtl="0" eaLnBrk="1" latinLnBrk="0" hangingPunct="1">
            <a:defRPr sz="1800" kern="1200">
              <a:solidFill>
                <a:sysClr val="window" lastClr="FFFFFF"/>
              </a:solidFill>
              <a:latin typeface="Calibri"/>
            </a:defRPr>
          </a:lvl6pPr>
          <a:lvl7pPr marL="2743200" algn="l" defTabSz="914400" rtl="0" eaLnBrk="1" latinLnBrk="0" hangingPunct="1">
            <a:defRPr sz="1800" kern="1200">
              <a:solidFill>
                <a:sysClr val="window" lastClr="FFFFFF"/>
              </a:solidFill>
              <a:latin typeface="Calibri"/>
            </a:defRPr>
          </a:lvl7pPr>
          <a:lvl8pPr marL="3200400" algn="l" defTabSz="914400" rtl="0" eaLnBrk="1" latinLnBrk="0" hangingPunct="1">
            <a:defRPr sz="1800" kern="1200">
              <a:solidFill>
                <a:sysClr val="window" lastClr="FFFFFF"/>
              </a:solidFill>
              <a:latin typeface="Calibri"/>
            </a:defRPr>
          </a:lvl8pPr>
          <a:lvl9pPr marL="3657600" algn="l" defTabSz="914400" rtl="0" eaLnBrk="1" latinLnBrk="0" hangingPunct="1">
            <a:defRPr sz="1800" kern="1200">
              <a:solidFill>
                <a:sysClr val="window" lastClr="FFFFFF"/>
              </a:solidFill>
              <a:latin typeface="Calibri"/>
            </a:defRPr>
          </a:lvl9pPr>
        </a:lstStyle>
        <a:p xmlns:a="http://schemas.openxmlformats.org/drawingml/2006/main">
          <a:pPr algn="ctr"/>
          <a:r>
            <a:rPr lang="en-GB" sz="1150" dirty="0" smtClean="0">
              <a:solidFill>
                <a:schemeClr val="tx1"/>
              </a:solidFill>
              <a:effectLst/>
            </a:rPr>
            <a:t>‘They’ve demystified tax which has made managing expenses and accounting much more straightforward for me!’</a:t>
          </a:r>
          <a:endParaRPr lang="en-GB" sz="1150" dirty="0">
            <a:solidFill>
              <a:schemeClr val="tx1"/>
            </a:solidFill>
            <a:effectLst/>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cdr:x>
      <cdr:y>0</cdr:y>
    </cdr:from>
    <cdr:to>
      <cdr:x>0.71182</cdr:x>
      <cdr:y>0.152</cdr:y>
    </cdr:to>
    <cdr:sp macro="" textlink="">
      <cdr:nvSpPr>
        <cdr:cNvPr id="2" name="TextBox 1"/>
        <cdr:cNvSpPr txBox="1"/>
      </cdr:nvSpPr>
      <cdr:spPr>
        <a:xfrm xmlns:a="http://schemas.openxmlformats.org/drawingml/2006/main">
          <a:off x="-236772" y="-55061"/>
          <a:ext cx="5850246" cy="533264"/>
        </a:xfrm>
        <a:prstGeom xmlns:a="http://schemas.openxmlformats.org/drawingml/2006/main" prst="rect">
          <a:avLst/>
        </a:prstGeom>
        <a:ln xmlns:a="http://schemas.openxmlformats.org/drawingml/2006/main">
          <a:solidFill>
            <a:schemeClr val="accent6">
              <a:lumMod val="50000"/>
            </a:schemeClr>
          </a:solidFill>
        </a:ln>
      </cdr:spPr>
      <cdr:txBody>
        <a:bodyPr xmlns:a="http://schemas.openxmlformats.org/drawingml/2006/main" vertOverflow="clip" wrap="square" rtlCol="0"/>
        <a:lstStyle xmlns:a="http://schemas.openxmlformats.org/drawingml/2006/main"/>
        <a:p xmlns:a="http://schemas.openxmlformats.org/drawingml/2006/main">
          <a:r>
            <a:rPr lang="en-GB" sz="1400" dirty="0" smtClean="0">
              <a:latin typeface="+mn-lt"/>
              <a:ea typeface="+mn-ea"/>
              <a:cs typeface="+mn-cs"/>
            </a:rPr>
            <a:t>‘How </a:t>
          </a:r>
          <a:r>
            <a:rPr lang="en-GB" sz="1400" dirty="0">
              <a:latin typeface="+mn-lt"/>
              <a:ea typeface="+mn-ea"/>
              <a:cs typeface="+mn-cs"/>
            </a:rPr>
            <a:t>likely would you be to recommend STANTA’s advice service to other people thinking of starting or having just started a business</a:t>
          </a:r>
          <a:r>
            <a:rPr lang="en-GB" sz="1400" dirty="0" smtClean="0">
              <a:latin typeface="+mn-lt"/>
              <a:ea typeface="+mn-ea"/>
              <a:cs typeface="+mn-cs"/>
            </a:rPr>
            <a:t>?’</a:t>
          </a:r>
          <a:endParaRPr lang="en-GB" sz="1400" dirty="0">
            <a:latin typeface="+mn-lt"/>
            <a:ea typeface="+mn-ea"/>
            <a:cs typeface="+mn-cs"/>
          </a:endParaRPr>
        </a:p>
        <a:p xmlns:a="http://schemas.openxmlformats.org/drawingml/2006/main">
          <a:endParaRPr lang="en-GB"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0443" y="0"/>
            <a:ext cx="2945659" cy="493633"/>
          </a:xfrm>
          <a:prstGeom prst="rect">
            <a:avLst/>
          </a:prstGeom>
        </p:spPr>
        <p:txBody>
          <a:bodyPr vert="horz" lIns="91440" tIns="45720" rIns="91440" bIns="45720" rtlCol="0"/>
          <a:lstStyle>
            <a:lvl1pPr algn="r">
              <a:defRPr sz="1200"/>
            </a:lvl1pPr>
          </a:lstStyle>
          <a:p>
            <a:fld id="{2496A87D-9D48-4F8E-AFA6-D4DC30D7EC1C}" type="datetimeFigureOut">
              <a:rPr lang="en-GB" smtClean="0"/>
              <a:pPr/>
              <a:t>23/03/2016</a:t>
            </a:fld>
            <a:endParaRPr lang="en-GB" dirty="0"/>
          </a:p>
        </p:txBody>
      </p:sp>
      <p:sp>
        <p:nvSpPr>
          <p:cNvPr id="4" name="Footer Placeholder 3"/>
          <p:cNvSpPr>
            <a:spLocks noGrp="1"/>
          </p:cNvSpPr>
          <p:nvPr>
            <p:ph type="ftr" sz="quarter" idx="2"/>
          </p:nvPr>
        </p:nvSpPr>
        <p:spPr>
          <a:xfrm>
            <a:off x="0" y="9377316"/>
            <a:ext cx="2945659" cy="493633"/>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3" y="9377316"/>
            <a:ext cx="2945659" cy="493633"/>
          </a:xfrm>
          <a:prstGeom prst="rect">
            <a:avLst/>
          </a:prstGeom>
        </p:spPr>
        <p:txBody>
          <a:bodyPr vert="horz" lIns="91440" tIns="45720" rIns="91440" bIns="45720" rtlCol="0" anchor="b"/>
          <a:lstStyle>
            <a:lvl1pPr algn="r">
              <a:defRPr sz="1200"/>
            </a:lvl1pPr>
          </a:lstStyle>
          <a:p>
            <a:fld id="{1492DD3B-5D2E-4A02-8A1F-024FE0A9C52E}" type="slidenum">
              <a:rPr lang="en-GB" smtClean="0"/>
              <a:pPr/>
              <a:t>‹#›</a:t>
            </a:fld>
            <a:endParaRPr lang="en-GB" dirty="0"/>
          </a:p>
        </p:txBody>
      </p:sp>
    </p:spTree>
    <p:extLst>
      <p:ext uri="{BB962C8B-B14F-4D97-AF65-F5344CB8AC3E}">
        <p14:creationId xmlns:p14="http://schemas.microsoft.com/office/powerpoint/2010/main" xmlns="" val="220077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a:lvl1pPr>
          </a:lstStyle>
          <a:p>
            <a:fld id="{46330C65-46B0-4462-B702-060E7F4ED188}" type="datetimeFigureOut">
              <a:rPr lang="en-GB" smtClean="0"/>
              <a:pPr/>
              <a:t>23/03/2016</a:t>
            </a:fld>
            <a:endParaRPr lang="en-GB" dirty="0"/>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689515"/>
            <a:ext cx="5438140" cy="444269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a:lvl1pPr>
          </a:lstStyle>
          <a:p>
            <a:fld id="{82CE571B-BF65-4E39-B01F-FF64EAFB5F66}" type="slidenum">
              <a:rPr lang="en-GB" smtClean="0"/>
              <a:pPr/>
              <a:t>‹#›</a:t>
            </a:fld>
            <a:endParaRPr lang="en-GB" dirty="0"/>
          </a:p>
        </p:txBody>
      </p:sp>
    </p:spTree>
    <p:extLst>
      <p:ext uri="{BB962C8B-B14F-4D97-AF65-F5344CB8AC3E}">
        <p14:creationId xmlns:p14="http://schemas.microsoft.com/office/powerpoint/2010/main" xmlns="" val="3719526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2CE571B-BF65-4E39-B01F-FF64EAFB5F66}" type="slidenum">
              <a:rPr lang="en-GB" smtClean="0"/>
              <a:pPr/>
              <a:t>1</a:t>
            </a:fld>
            <a:endParaRPr lang="en-GB" dirty="0"/>
          </a:p>
        </p:txBody>
      </p:sp>
    </p:spTree>
    <p:extLst>
      <p:ext uri="{BB962C8B-B14F-4D97-AF65-F5344CB8AC3E}">
        <p14:creationId xmlns:p14="http://schemas.microsoft.com/office/powerpoint/2010/main" xmlns="" val="10785978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2CE571B-BF65-4E39-B01F-FF64EAFB5F66}" type="slidenum">
              <a:rPr lang="en-GB" smtClean="0"/>
              <a:pPr/>
              <a:t>12</a:t>
            </a:fld>
            <a:endParaRPr lang="en-GB" dirty="0"/>
          </a:p>
        </p:txBody>
      </p:sp>
    </p:spTree>
    <p:extLst>
      <p:ext uri="{BB962C8B-B14F-4D97-AF65-F5344CB8AC3E}">
        <p14:creationId xmlns:p14="http://schemas.microsoft.com/office/powerpoint/2010/main" xmlns="" val="35598249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2CE571B-BF65-4E39-B01F-FF64EAFB5F66}" type="slidenum">
              <a:rPr lang="en-GB" smtClean="0"/>
              <a:pPr/>
              <a:t>13</a:t>
            </a:fld>
            <a:endParaRPr lang="en-GB" dirty="0"/>
          </a:p>
        </p:txBody>
      </p:sp>
    </p:spTree>
    <p:extLst>
      <p:ext uri="{BB962C8B-B14F-4D97-AF65-F5344CB8AC3E}">
        <p14:creationId xmlns:p14="http://schemas.microsoft.com/office/powerpoint/2010/main" xmlns="" val="32693087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2CE571B-BF65-4E39-B01F-FF64EAFB5F66}" type="slidenum">
              <a:rPr lang="en-GB" smtClean="0"/>
              <a:pPr/>
              <a:t>14</a:t>
            </a:fld>
            <a:endParaRPr lang="en-GB" dirty="0"/>
          </a:p>
        </p:txBody>
      </p:sp>
    </p:spTree>
    <p:extLst>
      <p:ext uri="{BB962C8B-B14F-4D97-AF65-F5344CB8AC3E}">
        <p14:creationId xmlns:p14="http://schemas.microsoft.com/office/powerpoint/2010/main" xmlns="" val="6226667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2CE571B-BF65-4E39-B01F-FF64EAFB5F66}" type="slidenum">
              <a:rPr lang="en-GB" smtClean="0"/>
              <a:pPr/>
              <a:t>15</a:t>
            </a:fld>
            <a:endParaRPr lang="en-GB" dirty="0"/>
          </a:p>
        </p:txBody>
      </p:sp>
    </p:spTree>
    <p:extLst>
      <p:ext uri="{BB962C8B-B14F-4D97-AF65-F5344CB8AC3E}">
        <p14:creationId xmlns:p14="http://schemas.microsoft.com/office/powerpoint/2010/main" xmlns="" val="24478752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2CE571B-BF65-4E39-B01F-FF64EAFB5F66}" type="slidenum">
              <a:rPr lang="en-GB" smtClean="0"/>
              <a:pPr/>
              <a:t>16</a:t>
            </a:fld>
            <a:endParaRPr lang="en-GB" dirty="0"/>
          </a:p>
        </p:txBody>
      </p:sp>
    </p:spTree>
    <p:extLst>
      <p:ext uri="{BB962C8B-B14F-4D97-AF65-F5344CB8AC3E}">
        <p14:creationId xmlns:p14="http://schemas.microsoft.com/office/powerpoint/2010/main" xmlns="" val="12846620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2CE571B-BF65-4E39-B01F-FF64EAFB5F66}" type="slidenum">
              <a:rPr lang="en-GB" smtClean="0"/>
              <a:pPr/>
              <a:t>17</a:t>
            </a:fld>
            <a:endParaRPr lang="en-GB" dirty="0"/>
          </a:p>
        </p:txBody>
      </p:sp>
    </p:spTree>
    <p:extLst>
      <p:ext uri="{BB962C8B-B14F-4D97-AF65-F5344CB8AC3E}">
        <p14:creationId xmlns:p14="http://schemas.microsoft.com/office/powerpoint/2010/main" xmlns="" val="14196580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2CE571B-BF65-4E39-B01F-FF64EAFB5F66}" type="slidenum">
              <a:rPr lang="en-GB" smtClean="0"/>
              <a:pPr/>
              <a:t>18</a:t>
            </a:fld>
            <a:endParaRPr lang="en-GB" dirty="0"/>
          </a:p>
        </p:txBody>
      </p:sp>
    </p:spTree>
    <p:extLst>
      <p:ext uri="{BB962C8B-B14F-4D97-AF65-F5344CB8AC3E}">
        <p14:creationId xmlns:p14="http://schemas.microsoft.com/office/powerpoint/2010/main" xmlns="" val="39970348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2CE571B-BF65-4E39-B01F-FF64EAFB5F66}" type="slidenum">
              <a:rPr lang="en-GB" smtClean="0"/>
              <a:pPr/>
              <a:t>19</a:t>
            </a:fld>
            <a:endParaRPr lang="en-GB" dirty="0"/>
          </a:p>
        </p:txBody>
      </p:sp>
    </p:spTree>
    <p:extLst>
      <p:ext uri="{BB962C8B-B14F-4D97-AF65-F5344CB8AC3E}">
        <p14:creationId xmlns:p14="http://schemas.microsoft.com/office/powerpoint/2010/main" xmlns="" val="29406823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2CE571B-BF65-4E39-B01F-FF64EAFB5F66}" type="slidenum">
              <a:rPr lang="en-GB" smtClean="0"/>
              <a:pPr/>
              <a:t>20</a:t>
            </a:fld>
            <a:endParaRPr lang="en-GB" dirty="0"/>
          </a:p>
        </p:txBody>
      </p:sp>
    </p:spTree>
    <p:extLst>
      <p:ext uri="{BB962C8B-B14F-4D97-AF65-F5344CB8AC3E}">
        <p14:creationId xmlns:p14="http://schemas.microsoft.com/office/powerpoint/2010/main" xmlns="" val="19504388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2CE571B-BF65-4E39-B01F-FF64EAFB5F66}" type="slidenum">
              <a:rPr lang="en-GB" smtClean="0"/>
              <a:pPr/>
              <a:t>21</a:t>
            </a:fld>
            <a:endParaRPr lang="en-GB" dirty="0"/>
          </a:p>
        </p:txBody>
      </p:sp>
    </p:spTree>
    <p:extLst>
      <p:ext uri="{BB962C8B-B14F-4D97-AF65-F5344CB8AC3E}">
        <p14:creationId xmlns:p14="http://schemas.microsoft.com/office/powerpoint/2010/main" xmlns="" val="34764447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CE571B-BF65-4E39-B01F-FF64EAFB5F66}" type="slidenum">
              <a:rPr lang="en-GB" smtClean="0"/>
              <a:pPr/>
              <a:t>3</a:t>
            </a:fld>
            <a:endParaRPr lang="en-GB" dirty="0"/>
          </a:p>
        </p:txBody>
      </p:sp>
    </p:spTree>
    <p:extLst>
      <p:ext uri="{BB962C8B-B14F-4D97-AF65-F5344CB8AC3E}">
        <p14:creationId xmlns:p14="http://schemas.microsoft.com/office/powerpoint/2010/main" xmlns="" val="53355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2CE571B-BF65-4E39-B01F-FF64EAFB5F66}" type="slidenum">
              <a:rPr lang="en-GB" smtClean="0"/>
              <a:pPr/>
              <a:t>5</a:t>
            </a:fld>
            <a:endParaRPr lang="en-GB" dirty="0"/>
          </a:p>
        </p:txBody>
      </p:sp>
    </p:spTree>
    <p:extLst>
      <p:ext uri="{BB962C8B-B14F-4D97-AF65-F5344CB8AC3E}">
        <p14:creationId xmlns:p14="http://schemas.microsoft.com/office/powerpoint/2010/main" xmlns="" val="2116980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2CE571B-BF65-4E39-B01F-FF64EAFB5F66}" type="slidenum">
              <a:rPr lang="en-GB" smtClean="0"/>
              <a:pPr/>
              <a:t>6</a:t>
            </a:fld>
            <a:endParaRPr lang="en-GB" dirty="0"/>
          </a:p>
        </p:txBody>
      </p:sp>
    </p:spTree>
    <p:extLst>
      <p:ext uri="{BB962C8B-B14F-4D97-AF65-F5344CB8AC3E}">
        <p14:creationId xmlns:p14="http://schemas.microsoft.com/office/powerpoint/2010/main" xmlns="" val="38925643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2CE571B-BF65-4E39-B01F-FF64EAFB5F66}" type="slidenum">
              <a:rPr lang="en-GB" smtClean="0"/>
              <a:pPr/>
              <a:t>7</a:t>
            </a:fld>
            <a:endParaRPr lang="en-GB" dirty="0"/>
          </a:p>
        </p:txBody>
      </p:sp>
    </p:spTree>
    <p:extLst>
      <p:ext uri="{BB962C8B-B14F-4D97-AF65-F5344CB8AC3E}">
        <p14:creationId xmlns:p14="http://schemas.microsoft.com/office/powerpoint/2010/main" xmlns="" val="3440431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2CE571B-BF65-4E39-B01F-FF64EAFB5F66}" type="slidenum">
              <a:rPr lang="en-GB" smtClean="0"/>
              <a:pPr/>
              <a:t>8</a:t>
            </a:fld>
            <a:endParaRPr lang="en-GB" dirty="0"/>
          </a:p>
        </p:txBody>
      </p:sp>
    </p:spTree>
    <p:extLst>
      <p:ext uri="{BB962C8B-B14F-4D97-AF65-F5344CB8AC3E}">
        <p14:creationId xmlns:p14="http://schemas.microsoft.com/office/powerpoint/2010/main" xmlns="" val="422375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2CE571B-BF65-4E39-B01F-FF64EAFB5F66}" type="slidenum">
              <a:rPr lang="en-GB" smtClean="0"/>
              <a:pPr/>
              <a:t>9</a:t>
            </a:fld>
            <a:endParaRPr lang="en-GB" dirty="0"/>
          </a:p>
        </p:txBody>
      </p:sp>
    </p:spTree>
    <p:extLst>
      <p:ext uri="{BB962C8B-B14F-4D97-AF65-F5344CB8AC3E}">
        <p14:creationId xmlns:p14="http://schemas.microsoft.com/office/powerpoint/2010/main" xmlns="" val="38497683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2CE571B-BF65-4E39-B01F-FF64EAFB5F66}" type="slidenum">
              <a:rPr lang="en-GB" smtClean="0"/>
              <a:pPr/>
              <a:t>10</a:t>
            </a:fld>
            <a:endParaRPr lang="en-GB" dirty="0"/>
          </a:p>
        </p:txBody>
      </p:sp>
    </p:spTree>
    <p:extLst>
      <p:ext uri="{BB962C8B-B14F-4D97-AF65-F5344CB8AC3E}">
        <p14:creationId xmlns:p14="http://schemas.microsoft.com/office/powerpoint/2010/main" xmlns="" val="3693115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2CE571B-BF65-4E39-B01F-FF64EAFB5F66}" type="slidenum">
              <a:rPr lang="en-GB" smtClean="0"/>
              <a:pPr/>
              <a:t>11</a:t>
            </a:fld>
            <a:endParaRPr lang="en-GB" dirty="0"/>
          </a:p>
        </p:txBody>
      </p:sp>
    </p:spTree>
    <p:extLst>
      <p:ext uri="{BB962C8B-B14F-4D97-AF65-F5344CB8AC3E}">
        <p14:creationId xmlns:p14="http://schemas.microsoft.com/office/powerpoint/2010/main" xmlns="" val="2376984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620688"/>
            <a:ext cx="7772400" cy="1800000"/>
          </a:xfrm>
        </p:spPr>
        <p:txBody>
          <a:bodyPr anchor="ctr" anchorCtr="0">
            <a:normAutofit/>
          </a:bodyPr>
          <a:lstStyle>
            <a:lvl1pPr algn="ctr">
              <a:defRPr sz="3600"/>
            </a:lvl1pPr>
          </a:lstStyle>
          <a:p>
            <a:r>
              <a:rPr lang="en-US" dirty="0" smtClean="0"/>
              <a:t>Click to edit Master title style</a:t>
            </a:r>
            <a:br>
              <a:rPr lang="en-US" dirty="0" smtClean="0"/>
            </a:br>
            <a:r>
              <a:rPr lang="en-US" dirty="0" smtClean="0"/>
              <a:t/>
            </a:r>
            <a:br>
              <a:rPr lang="en-US" dirty="0" smtClean="0"/>
            </a:br>
            <a:endParaRPr lang="en-GB" dirty="0"/>
          </a:p>
        </p:txBody>
      </p:sp>
      <p:sp>
        <p:nvSpPr>
          <p:cNvPr id="3" name="Subtitle 2"/>
          <p:cNvSpPr>
            <a:spLocks noGrp="1"/>
          </p:cNvSpPr>
          <p:nvPr>
            <p:ph type="subTitle" idx="1"/>
          </p:nvPr>
        </p:nvSpPr>
        <p:spPr>
          <a:xfrm>
            <a:off x="251520" y="5877352"/>
            <a:ext cx="3060000" cy="720000"/>
          </a:xfrm>
        </p:spPr>
        <p:txBody>
          <a:bodyPr anchor="ctr" anchorCtr="0">
            <a:normAutofit/>
          </a:bodyPr>
          <a:lstStyle>
            <a:lvl1pPr marL="0" indent="0" algn="ctr">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grpSp>
        <p:nvGrpSpPr>
          <p:cNvPr id="15" name="Group 44"/>
          <p:cNvGrpSpPr/>
          <p:nvPr userDrawn="1"/>
        </p:nvGrpSpPr>
        <p:grpSpPr>
          <a:xfrm>
            <a:off x="5796136" y="5877272"/>
            <a:ext cx="3060000" cy="720000"/>
            <a:chOff x="5110336" y="866771"/>
            <a:chExt cx="3059832" cy="720000"/>
          </a:xfrm>
        </p:grpSpPr>
        <p:sp>
          <p:nvSpPr>
            <p:cNvPr id="16" name="Rectangle 15"/>
            <p:cNvSpPr>
              <a:spLocks noChangeAspect="1"/>
            </p:cNvSpPr>
            <p:nvPr/>
          </p:nvSpPr>
          <p:spPr>
            <a:xfrm>
              <a:off x="6923758" y="1219951"/>
              <a:ext cx="108000" cy="108000"/>
            </a:xfrm>
            <a:prstGeom prst="rect">
              <a:avLst/>
            </a:prstGeom>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GB" dirty="0"/>
            </a:p>
          </p:txBody>
        </p:sp>
        <p:sp>
          <p:nvSpPr>
            <p:cNvPr id="17" name="Octagon 16"/>
            <p:cNvSpPr>
              <a:spLocks noChangeAspect="1"/>
            </p:cNvSpPr>
            <p:nvPr/>
          </p:nvSpPr>
          <p:spPr>
            <a:xfrm>
              <a:off x="7456028" y="1120434"/>
              <a:ext cx="162000" cy="162000"/>
            </a:xfrm>
            <a:prstGeom prst="octagon">
              <a:avLst/>
            </a:prstGeom>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GB" dirty="0"/>
            </a:p>
          </p:txBody>
        </p:sp>
        <p:sp>
          <p:nvSpPr>
            <p:cNvPr id="18" name="Oval 17"/>
            <p:cNvSpPr>
              <a:spLocks noChangeAspect="1"/>
            </p:cNvSpPr>
            <p:nvPr/>
          </p:nvSpPr>
          <p:spPr>
            <a:xfrm>
              <a:off x="7751863" y="994402"/>
              <a:ext cx="216000" cy="216000"/>
            </a:xfrm>
            <a:prstGeom prst="ellipse">
              <a:avLst/>
            </a:prstGeom>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GB" dirty="0"/>
            </a:p>
          </p:txBody>
        </p:sp>
        <p:sp>
          <p:nvSpPr>
            <p:cNvPr id="19" name="TextBox 18"/>
            <p:cNvSpPr txBox="1"/>
            <p:nvPr/>
          </p:nvSpPr>
          <p:spPr>
            <a:xfrm>
              <a:off x="5206315" y="1061647"/>
              <a:ext cx="1734386" cy="369332"/>
            </a:xfrm>
            <a:prstGeom prst="rect">
              <a:avLst/>
            </a:prstGeom>
            <a:noFill/>
            <a:ln>
              <a:noFill/>
            </a:ln>
          </p:spPr>
          <p:txBody>
            <a:bodyPr wrap="none" rtlCol="0">
              <a:spAutoFit/>
            </a:bodyPr>
            <a:lstStyle/>
            <a:p>
              <a:r>
                <a:rPr lang="en-GB" dirty="0" smtClean="0"/>
                <a:t>Darwin-research</a:t>
              </a:r>
              <a:endParaRPr lang="en-GB" dirty="0"/>
            </a:p>
          </p:txBody>
        </p:sp>
        <p:sp>
          <p:nvSpPr>
            <p:cNvPr id="20" name="Hexagon 19"/>
            <p:cNvSpPr>
              <a:spLocks noChangeAspect="1"/>
            </p:cNvSpPr>
            <p:nvPr/>
          </p:nvSpPr>
          <p:spPr>
            <a:xfrm>
              <a:off x="7165593" y="1183426"/>
              <a:ext cx="156600" cy="135000"/>
            </a:xfrm>
            <a:prstGeom prst="hexagon">
              <a:avLst/>
            </a:prstGeom>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GB" dirty="0"/>
            </a:p>
          </p:txBody>
        </p:sp>
        <p:sp>
          <p:nvSpPr>
            <p:cNvPr id="21" name="TextBox 20"/>
            <p:cNvSpPr txBox="1"/>
            <p:nvPr/>
          </p:nvSpPr>
          <p:spPr>
            <a:xfrm>
              <a:off x="5212509" y="1304093"/>
              <a:ext cx="2861681" cy="261610"/>
            </a:xfrm>
            <a:prstGeom prst="rect">
              <a:avLst/>
            </a:prstGeom>
            <a:noFill/>
            <a:ln>
              <a:noFill/>
            </a:ln>
          </p:spPr>
          <p:txBody>
            <a:bodyPr wrap="none" rtlCol="0">
              <a:spAutoFit/>
            </a:bodyPr>
            <a:lstStyle/>
            <a:p>
              <a:r>
                <a:rPr lang="en-GB" sz="1100" i="1" dirty="0" smtClean="0"/>
                <a:t>Market research services in an evolving market</a:t>
              </a:r>
              <a:endParaRPr lang="en-GB" sz="1100" i="1" dirty="0"/>
            </a:p>
          </p:txBody>
        </p:sp>
        <p:sp>
          <p:nvSpPr>
            <p:cNvPr id="22" name="Rectangle 21"/>
            <p:cNvSpPr/>
            <p:nvPr/>
          </p:nvSpPr>
          <p:spPr>
            <a:xfrm>
              <a:off x="5110336" y="866771"/>
              <a:ext cx="3059832" cy="7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4" name="Rectangle 23"/>
          <p:cNvSpPr/>
          <p:nvPr userDrawn="1"/>
        </p:nvSpPr>
        <p:spPr>
          <a:xfrm>
            <a:off x="251520" y="5877272"/>
            <a:ext cx="3060000" cy="7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GB" dirty="0" smtClean="0"/>
              <a:t>STANTA Business Advice Service: Users Feedback March 2015</a:t>
            </a:r>
            <a:endParaRPr lang="en-GB" dirty="0"/>
          </a:p>
        </p:txBody>
      </p:sp>
      <p:sp>
        <p:nvSpPr>
          <p:cNvPr id="7" name="Slide Number Placeholder 6"/>
          <p:cNvSpPr>
            <a:spLocks noGrp="1"/>
          </p:cNvSpPr>
          <p:nvPr>
            <p:ph type="sldNum" sz="quarter" idx="12"/>
          </p:nvPr>
        </p:nvSpPr>
        <p:spPr/>
        <p:txBody>
          <a:bodyPr/>
          <a:lstStyle/>
          <a:p>
            <a:fld id="{B4F3BF8F-E751-4CE7-98AA-A4F927220C5A}"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GB" dirty="0" smtClean="0"/>
              <a:t>STANTA Business Advice Service: Users Feedback March 2015</a:t>
            </a:r>
            <a:endParaRPr lang="en-GB" dirty="0"/>
          </a:p>
        </p:txBody>
      </p:sp>
      <p:sp>
        <p:nvSpPr>
          <p:cNvPr id="7" name="Slide Number Placeholder 6"/>
          <p:cNvSpPr>
            <a:spLocks noGrp="1"/>
          </p:cNvSpPr>
          <p:nvPr>
            <p:ph type="sldNum" sz="quarter" idx="12"/>
          </p:nvPr>
        </p:nvSpPr>
        <p:spPr/>
        <p:txBody>
          <a:bodyPr/>
          <a:lstStyle/>
          <a:p>
            <a:fld id="{B4F3BF8F-E751-4CE7-98AA-A4F927220C5A}" type="slidenum">
              <a:rPr lang="en-GB" smtClean="0"/>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1"/>
          </p:nvPr>
        </p:nvSpPr>
        <p:spPr/>
        <p:txBody>
          <a:bodyPr/>
          <a:lstStyle/>
          <a:p>
            <a:r>
              <a:rPr lang="en-GB" dirty="0" smtClean="0"/>
              <a:t>STANTA Business Advice Service: Users Feedback March 2015</a:t>
            </a:r>
            <a:endParaRPr lang="en-GB" dirty="0"/>
          </a:p>
        </p:txBody>
      </p:sp>
      <p:sp>
        <p:nvSpPr>
          <p:cNvPr id="6" name="Slide Number Placeholder 5"/>
          <p:cNvSpPr>
            <a:spLocks noGrp="1"/>
          </p:cNvSpPr>
          <p:nvPr>
            <p:ph type="sldNum" sz="quarter" idx="12"/>
          </p:nvPr>
        </p:nvSpPr>
        <p:spPr/>
        <p:txBody>
          <a:bodyPr/>
          <a:lstStyle/>
          <a:p>
            <a:fld id="{B4F3BF8F-E751-4CE7-98AA-A4F927220C5A}" type="slidenum">
              <a:rPr lang="en-GB" smtClean="0"/>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1"/>
          </p:nvPr>
        </p:nvSpPr>
        <p:spPr/>
        <p:txBody>
          <a:bodyPr/>
          <a:lstStyle/>
          <a:p>
            <a:r>
              <a:rPr lang="en-GB" dirty="0" smtClean="0"/>
              <a:t>STANTA Business Advice Service: Users Feedback March 2015</a:t>
            </a:r>
            <a:endParaRPr lang="en-GB" dirty="0"/>
          </a:p>
        </p:txBody>
      </p:sp>
      <p:sp>
        <p:nvSpPr>
          <p:cNvPr id="6" name="Slide Number Placeholder 5"/>
          <p:cNvSpPr>
            <a:spLocks noGrp="1"/>
          </p:cNvSpPr>
          <p:nvPr>
            <p:ph type="sldNum" sz="quarter" idx="12"/>
          </p:nvPr>
        </p:nvSpPr>
        <p:spPr/>
        <p:txBody>
          <a:bodyPr/>
          <a:lstStyle/>
          <a:p>
            <a:fld id="{B4F3BF8F-E751-4CE7-98AA-A4F927220C5A}" type="slidenum">
              <a:rPr lang="en-GB" smtClean="0"/>
              <a:pPr/>
              <a:t>‹#›</a:t>
            </a:fld>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620688"/>
            <a:ext cx="7772400" cy="1800000"/>
          </a:xfrm>
        </p:spPr>
        <p:txBody>
          <a:bodyPr anchor="ctr" anchorCtr="0">
            <a:normAutofit/>
          </a:bodyPr>
          <a:lstStyle>
            <a:lvl1pPr algn="ctr">
              <a:defRPr sz="3600"/>
            </a:lvl1pPr>
          </a:lstStyle>
          <a:p>
            <a:r>
              <a:rPr lang="en-US" dirty="0" smtClean="0"/>
              <a:t>Click to edit Master title style</a:t>
            </a:r>
            <a:br>
              <a:rPr lang="en-US" dirty="0" smtClean="0"/>
            </a:br>
            <a:r>
              <a:rPr lang="en-US" dirty="0" smtClean="0"/>
              <a:t/>
            </a:r>
            <a:br>
              <a:rPr lang="en-US" dirty="0" smtClean="0"/>
            </a:br>
            <a:endParaRPr lang="en-GB" dirty="0"/>
          </a:p>
        </p:txBody>
      </p:sp>
      <p:sp>
        <p:nvSpPr>
          <p:cNvPr id="3" name="Rectangle 2"/>
          <p:cNvSpPr/>
          <p:nvPr userDrawn="1"/>
        </p:nvSpPr>
        <p:spPr>
          <a:xfrm>
            <a:off x="152400" y="139521"/>
            <a:ext cx="8820000" cy="6588000"/>
          </a:xfrm>
          <a:prstGeom prst="rect">
            <a:avLst/>
          </a:prstGeom>
          <a:noFill/>
          <a:ln w="381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1351309"/>
            <a:ext cx="8229600" cy="4741987"/>
          </a:xfrm>
        </p:spPr>
        <p:txBody>
          <a:bodyPr anchor="t" anchorCtr="0"/>
          <a:lstStyle>
            <a:lvl1pPr>
              <a:defRPr sz="1600"/>
            </a:lvl1pPr>
            <a:lvl2pPr>
              <a:defRPr sz="1400"/>
            </a:lvl2pPr>
            <a:lvl3pPr>
              <a:defRPr sz="1200"/>
            </a:lvl3pPr>
            <a:lvl4pPr>
              <a:defRPr sz="1100"/>
            </a:lvl4pPr>
            <a:lvl5pPr>
              <a:buNone/>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endParaRPr lang="en-GB" dirty="0"/>
          </a:p>
        </p:txBody>
      </p:sp>
      <p:sp>
        <p:nvSpPr>
          <p:cNvPr id="5" name="Footer Placeholder 4"/>
          <p:cNvSpPr>
            <a:spLocks noGrp="1"/>
          </p:cNvSpPr>
          <p:nvPr>
            <p:ph type="ftr" sz="quarter" idx="11"/>
          </p:nvPr>
        </p:nvSpPr>
        <p:spPr>
          <a:xfrm>
            <a:off x="161528" y="6327317"/>
            <a:ext cx="4320000" cy="365125"/>
          </a:xfrm>
        </p:spPr>
        <p:txBody>
          <a:bodyPr anchor="b" anchorCtr="0"/>
          <a:lstStyle>
            <a:lvl1pPr algn="l">
              <a:defRPr/>
            </a:lvl1pPr>
          </a:lstStyle>
          <a:p>
            <a:r>
              <a:rPr lang="en-GB" dirty="0" smtClean="0"/>
              <a:t>STANTA Business Advice Service: Users Feedback March 2015</a:t>
            </a:r>
            <a:endParaRPr lang="en-GB" dirty="0"/>
          </a:p>
        </p:txBody>
      </p:sp>
      <p:sp>
        <p:nvSpPr>
          <p:cNvPr id="6" name="Slide Number Placeholder 5"/>
          <p:cNvSpPr>
            <a:spLocks noGrp="1"/>
          </p:cNvSpPr>
          <p:nvPr>
            <p:ph type="sldNum" sz="quarter" idx="12"/>
          </p:nvPr>
        </p:nvSpPr>
        <p:spPr/>
        <p:txBody>
          <a:bodyPr anchor="b" anchorCtr="0"/>
          <a:lstStyle/>
          <a:p>
            <a:fld id="{B4F3BF8F-E751-4CE7-98AA-A4F927220C5A}"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GB" dirty="0"/>
          </a:p>
        </p:txBody>
      </p:sp>
      <p:sp>
        <p:nvSpPr>
          <p:cNvPr id="3" name="Content Placeholder 2"/>
          <p:cNvSpPr>
            <a:spLocks noGrp="1"/>
          </p:cNvSpPr>
          <p:nvPr>
            <p:ph sz="half" idx="1"/>
          </p:nvPr>
        </p:nvSpPr>
        <p:spPr>
          <a:xfrm>
            <a:off x="457200" y="1988841"/>
            <a:ext cx="4038600" cy="2880319"/>
          </a:xfrm>
        </p:spPr>
        <p:txBody>
          <a:bodyPr>
            <a:normAutofit/>
          </a:bodyPr>
          <a:lstStyle>
            <a:lvl1pPr>
              <a:defRPr sz="1600"/>
            </a:lvl1pPr>
            <a:lvl2pPr>
              <a:defRPr sz="1400"/>
            </a:lvl2pPr>
            <a:lvl3pPr>
              <a:defRPr sz="12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Content Placeholder 3"/>
          <p:cNvSpPr>
            <a:spLocks noGrp="1"/>
          </p:cNvSpPr>
          <p:nvPr>
            <p:ph sz="half" idx="2"/>
          </p:nvPr>
        </p:nvSpPr>
        <p:spPr>
          <a:xfrm>
            <a:off x="4648200" y="1988841"/>
            <a:ext cx="4038600" cy="2880319"/>
          </a:xfrm>
        </p:spPr>
        <p:txBody>
          <a:bodyPr/>
          <a:lstStyle>
            <a:lvl1pPr>
              <a:defRPr sz="1600"/>
            </a:lvl1pPr>
            <a:lvl2pPr>
              <a:defRPr sz="1400"/>
            </a:lvl2pPr>
            <a:lvl3pPr>
              <a:defRPr sz="12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Footer Placeholder 5"/>
          <p:cNvSpPr>
            <a:spLocks noGrp="1"/>
          </p:cNvSpPr>
          <p:nvPr>
            <p:ph type="ftr" sz="quarter" idx="11"/>
          </p:nvPr>
        </p:nvSpPr>
        <p:spPr/>
        <p:txBody>
          <a:bodyPr/>
          <a:lstStyle/>
          <a:p>
            <a:r>
              <a:rPr lang="en-GB" dirty="0" smtClean="0"/>
              <a:t>STANTA Business Advice Service: Users Feedback March 2015</a:t>
            </a:r>
            <a:endParaRPr lang="en-GB" dirty="0"/>
          </a:p>
        </p:txBody>
      </p:sp>
      <p:sp>
        <p:nvSpPr>
          <p:cNvPr id="7" name="Slide Number Placeholder 6"/>
          <p:cNvSpPr>
            <a:spLocks noGrp="1"/>
          </p:cNvSpPr>
          <p:nvPr>
            <p:ph type="sldNum" sz="quarter" idx="12"/>
          </p:nvPr>
        </p:nvSpPr>
        <p:spPr/>
        <p:txBody>
          <a:bodyPr/>
          <a:lstStyle/>
          <a:p>
            <a:fld id="{B4F3BF8F-E751-4CE7-98AA-A4F927220C5A}" type="slidenum">
              <a:rPr lang="en-GB" smtClean="0"/>
              <a:pPr/>
              <a:t>‹#›</a:t>
            </a:fld>
            <a:endParaRPr lang="en-GB" dirty="0"/>
          </a:p>
        </p:txBody>
      </p:sp>
      <p:sp>
        <p:nvSpPr>
          <p:cNvPr id="9" name="Text Placeholder 2"/>
          <p:cNvSpPr>
            <a:spLocks noGrp="1"/>
          </p:cNvSpPr>
          <p:nvPr>
            <p:ph type="body" idx="13"/>
          </p:nvPr>
        </p:nvSpPr>
        <p:spPr>
          <a:xfrm>
            <a:off x="457200" y="1319090"/>
            <a:ext cx="4040188" cy="509587"/>
          </a:xfrm>
          <a:ln>
            <a:solidFill>
              <a:schemeClr val="tx1"/>
            </a:solidFill>
          </a:ln>
        </p:spPr>
        <p:txBody>
          <a:bodyPr anchor="ctr" anchorCtr="0">
            <a:norm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4"/>
          <p:cNvSpPr>
            <a:spLocks noGrp="1"/>
          </p:cNvSpPr>
          <p:nvPr>
            <p:ph type="body" sz="quarter" idx="3"/>
          </p:nvPr>
        </p:nvSpPr>
        <p:spPr>
          <a:xfrm>
            <a:off x="4645025" y="1319090"/>
            <a:ext cx="4041775" cy="509587"/>
          </a:xfrm>
          <a:ln>
            <a:solidFill>
              <a:schemeClr val="tx1"/>
            </a:solidFill>
          </a:ln>
        </p:spPr>
        <p:txBody>
          <a:bodyPr anchor="ctr" anchorCtr="0">
            <a:norm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GB" dirty="0"/>
          </a:p>
        </p:txBody>
      </p:sp>
      <p:sp>
        <p:nvSpPr>
          <p:cNvPr id="3" name="Content Placeholder 2"/>
          <p:cNvSpPr>
            <a:spLocks noGrp="1"/>
          </p:cNvSpPr>
          <p:nvPr>
            <p:ph sz="half" idx="1"/>
          </p:nvPr>
        </p:nvSpPr>
        <p:spPr>
          <a:xfrm>
            <a:off x="457200" y="1340768"/>
            <a:ext cx="4038600" cy="3528392"/>
          </a:xfrm>
        </p:spPr>
        <p:txBody>
          <a:bodyPr/>
          <a:lstStyle>
            <a:lvl1pPr>
              <a:defRPr sz="1600"/>
            </a:lvl1pPr>
            <a:lvl2pPr>
              <a:defRPr sz="1400"/>
            </a:lvl2pPr>
            <a:lvl3pPr>
              <a:defRPr sz="12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Content Placeholder 3"/>
          <p:cNvSpPr>
            <a:spLocks noGrp="1"/>
          </p:cNvSpPr>
          <p:nvPr>
            <p:ph sz="half" idx="2"/>
          </p:nvPr>
        </p:nvSpPr>
        <p:spPr>
          <a:xfrm>
            <a:off x="4648200" y="1340768"/>
            <a:ext cx="4038600" cy="3528392"/>
          </a:xfrm>
        </p:spPr>
        <p:txBody>
          <a:bodyPr/>
          <a:lstStyle>
            <a:lvl1pPr>
              <a:defRPr sz="1600"/>
            </a:lvl1pPr>
            <a:lvl2pPr>
              <a:defRPr sz="1400"/>
            </a:lvl2pPr>
            <a:lvl3pPr>
              <a:defRPr sz="12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Footer Placeholder 5"/>
          <p:cNvSpPr>
            <a:spLocks noGrp="1"/>
          </p:cNvSpPr>
          <p:nvPr>
            <p:ph type="ftr" sz="quarter" idx="11"/>
          </p:nvPr>
        </p:nvSpPr>
        <p:spPr/>
        <p:txBody>
          <a:bodyPr/>
          <a:lstStyle/>
          <a:p>
            <a:r>
              <a:rPr lang="en-GB" dirty="0" smtClean="0"/>
              <a:t>STANTA Business Advice Service: Users Feedback March 2015</a:t>
            </a:r>
            <a:endParaRPr lang="en-GB" dirty="0"/>
          </a:p>
        </p:txBody>
      </p:sp>
      <p:sp>
        <p:nvSpPr>
          <p:cNvPr id="7" name="Slide Number Placeholder 6"/>
          <p:cNvSpPr>
            <a:spLocks noGrp="1"/>
          </p:cNvSpPr>
          <p:nvPr>
            <p:ph type="sldNum" sz="quarter" idx="12"/>
          </p:nvPr>
        </p:nvSpPr>
        <p:spPr/>
        <p:txBody>
          <a:bodyPr/>
          <a:lstStyle/>
          <a:p>
            <a:fld id="{B4F3BF8F-E751-4CE7-98AA-A4F927220C5A}"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GB" dirty="0"/>
          </a:p>
        </p:txBody>
      </p:sp>
      <p:sp>
        <p:nvSpPr>
          <p:cNvPr id="3" name="Content Placeholder 2"/>
          <p:cNvSpPr>
            <a:spLocks noGrp="1"/>
          </p:cNvSpPr>
          <p:nvPr>
            <p:ph sz="half" idx="1"/>
          </p:nvPr>
        </p:nvSpPr>
        <p:spPr>
          <a:xfrm>
            <a:off x="457200" y="1340768"/>
            <a:ext cx="2628000" cy="3528391"/>
          </a:xfrm>
        </p:spPr>
        <p:txBody>
          <a:bodyPr>
            <a:normAutofit/>
          </a:bodyPr>
          <a:lstStyle>
            <a:lvl1pPr>
              <a:defRPr sz="1400"/>
            </a:lvl1pPr>
            <a:lvl2pPr>
              <a:defRPr sz="1200"/>
            </a:lvl2pPr>
            <a:lvl3pPr>
              <a:defRPr sz="11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Footer Placeholder 5"/>
          <p:cNvSpPr>
            <a:spLocks noGrp="1"/>
          </p:cNvSpPr>
          <p:nvPr>
            <p:ph type="ftr" sz="quarter" idx="11"/>
          </p:nvPr>
        </p:nvSpPr>
        <p:spPr/>
        <p:txBody>
          <a:bodyPr/>
          <a:lstStyle/>
          <a:p>
            <a:r>
              <a:rPr lang="en-GB" dirty="0" smtClean="0"/>
              <a:t>STANTA Business Advice Service: Users Feedback March 2015</a:t>
            </a:r>
            <a:endParaRPr lang="en-GB" dirty="0"/>
          </a:p>
        </p:txBody>
      </p:sp>
      <p:sp>
        <p:nvSpPr>
          <p:cNvPr id="7" name="Slide Number Placeholder 6"/>
          <p:cNvSpPr>
            <a:spLocks noGrp="1"/>
          </p:cNvSpPr>
          <p:nvPr>
            <p:ph type="sldNum" sz="quarter" idx="12"/>
          </p:nvPr>
        </p:nvSpPr>
        <p:spPr/>
        <p:txBody>
          <a:bodyPr/>
          <a:lstStyle/>
          <a:p>
            <a:fld id="{B4F3BF8F-E751-4CE7-98AA-A4F927220C5A}" type="slidenum">
              <a:rPr lang="en-GB" smtClean="0"/>
              <a:pPr/>
              <a:t>‹#›</a:t>
            </a:fld>
            <a:endParaRPr lang="en-GB" dirty="0"/>
          </a:p>
        </p:txBody>
      </p:sp>
      <p:sp>
        <p:nvSpPr>
          <p:cNvPr id="9" name="Content Placeholder 2"/>
          <p:cNvSpPr>
            <a:spLocks noGrp="1"/>
          </p:cNvSpPr>
          <p:nvPr>
            <p:ph sz="half" idx="13"/>
          </p:nvPr>
        </p:nvSpPr>
        <p:spPr>
          <a:xfrm>
            <a:off x="3234680" y="1340768"/>
            <a:ext cx="2628000" cy="3528391"/>
          </a:xfrm>
        </p:spPr>
        <p:txBody>
          <a:bodyPr>
            <a:normAutofit/>
          </a:bodyPr>
          <a:lstStyle>
            <a:lvl1pPr>
              <a:defRPr sz="1400"/>
            </a:lvl1pPr>
            <a:lvl2pPr>
              <a:defRPr sz="1200"/>
            </a:lvl2pPr>
            <a:lvl3pPr>
              <a:defRPr sz="11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10" name="Content Placeholder 2"/>
          <p:cNvSpPr>
            <a:spLocks noGrp="1"/>
          </p:cNvSpPr>
          <p:nvPr>
            <p:ph sz="half" idx="14"/>
          </p:nvPr>
        </p:nvSpPr>
        <p:spPr>
          <a:xfrm>
            <a:off x="6012160" y="1340768"/>
            <a:ext cx="2628000" cy="3528391"/>
          </a:xfrm>
        </p:spPr>
        <p:txBody>
          <a:bodyPr>
            <a:normAutofit/>
          </a:bodyPr>
          <a:lstStyle>
            <a:lvl1pPr>
              <a:defRPr sz="1400"/>
            </a:lvl1pPr>
            <a:lvl2pPr>
              <a:defRPr sz="1200"/>
            </a:lvl2pPr>
            <a:lvl3pPr>
              <a:defRPr sz="11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4" name="Footer Placeholder 3"/>
          <p:cNvSpPr>
            <a:spLocks noGrp="1"/>
          </p:cNvSpPr>
          <p:nvPr>
            <p:ph type="ftr" sz="quarter" idx="11"/>
          </p:nvPr>
        </p:nvSpPr>
        <p:spPr/>
        <p:txBody>
          <a:bodyPr/>
          <a:lstStyle/>
          <a:p>
            <a:r>
              <a:rPr lang="en-GB" dirty="0" smtClean="0"/>
              <a:t>STANTA Business Advice Service: Users Feedback March 2015</a:t>
            </a:r>
            <a:endParaRPr lang="en-GB" dirty="0"/>
          </a:p>
        </p:txBody>
      </p:sp>
      <p:sp>
        <p:nvSpPr>
          <p:cNvPr id="5" name="Slide Number Placeholder 4"/>
          <p:cNvSpPr>
            <a:spLocks noGrp="1"/>
          </p:cNvSpPr>
          <p:nvPr>
            <p:ph type="sldNum" sz="quarter" idx="12"/>
          </p:nvPr>
        </p:nvSpPr>
        <p:spPr/>
        <p:txBody>
          <a:bodyPr/>
          <a:lstStyle/>
          <a:p>
            <a:fld id="{B4F3BF8F-E751-4CE7-98AA-A4F927220C5A}"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r>
              <a:rPr lang="en-GB" dirty="0" smtClean="0"/>
              <a:t>STANTA Business Advice Service: Users Feedback March 2015</a:t>
            </a:r>
            <a:endParaRPr lang="en-GB" dirty="0"/>
          </a:p>
        </p:txBody>
      </p:sp>
      <p:sp>
        <p:nvSpPr>
          <p:cNvPr id="6" name="Slide Number Placeholder 5"/>
          <p:cNvSpPr>
            <a:spLocks noGrp="1"/>
          </p:cNvSpPr>
          <p:nvPr>
            <p:ph type="sldNum" sz="quarter" idx="12"/>
          </p:nvPr>
        </p:nvSpPr>
        <p:spPr/>
        <p:txBody>
          <a:bodyPr/>
          <a:lstStyle/>
          <a:p>
            <a:fld id="{B4F3BF8F-E751-4CE7-98AA-A4F927220C5A}"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Footer Placeholder 7"/>
          <p:cNvSpPr>
            <a:spLocks noGrp="1"/>
          </p:cNvSpPr>
          <p:nvPr>
            <p:ph type="ftr" sz="quarter" idx="11"/>
          </p:nvPr>
        </p:nvSpPr>
        <p:spPr/>
        <p:txBody>
          <a:bodyPr/>
          <a:lstStyle/>
          <a:p>
            <a:r>
              <a:rPr lang="en-GB" dirty="0" smtClean="0"/>
              <a:t>STANTA Business Advice Service: Users Feedback March 2015</a:t>
            </a:r>
            <a:endParaRPr lang="en-GB" dirty="0"/>
          </a:p>
        </p:txBody>
      </p:sp>
      <p:sp>
        <p:nvSpPr>
          <p:cNvPr id="9" name="Slide Number Placeholder 8"/>
          <p:cNvSpPr>
            <a:spLocks noGrp="1"/>
          </p:cNvSpPr>
          <p:nvPr>
            <p:ph type="sldNum" sz="quarter" idx="12"/>
          </p:nvPr>
        </p:nvSpPr>
        <p:spPr/>
        <p:txBody>
          <a:bodyPr/>
          <a:lstStyle/>
          <a:p>
            <a:fld id="{B4F3BF8F-E751-4CE7-98AA-A4F927220C5A}"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dirty="0" smtClean="0"/>
              <a:t>STANTA Business Advice Service: Users Feedback March 2015</a:t>
            </a:r>
            <a:endParaRPr lang="en-GB" dirty="0"/>
          </a:p>
        </p:txBody>
      </p:sp>
      <p:sp>
        <p:nvSpPr>
          <p:cNvPr id="4" name="Slide Number Placeholder 3"/>
          <p:cNvSpPr>
            <a:spLocks noGrp="1"/>
          </p:cNvSpPr>
          <p:nvPr>
            <p:ph type="sldNum" sz="quarter" idx="12"/>
          </p:nvPr>
        </p:nvSpPr>
        <p:spPr/>
        <p:txBody>
          <a:bodyPr/>
          <a:lstStyle/>
          <a:p>
            <a:fld id="{B4F3BF8F-E751-4CE7-98AA-A4F927220C5A}" type="slidenum">
              <a:rPr lang="en-GB" smtClean="0"/>
              <a:pPr/>
              <a:t>‹#›</a:t>
            </a:fld>
            <a:endParaRPr lang="en-GB" dirty="0"/>
          </a:p>
        </p:txBody>
      </p:sp>
      <p:sp>
        <p:nvSpPr>
          <p:cNvPr id="5"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900000"/>
          </a:xfrm>
          <a:prstGeom prst="rect">
            <a:avLst/>
          </a:prstGeom>
          <a:ln w="25400">
            <a:solidFill>
              <a:schemeClr val="accent3">
                <a:lumMod val="50000"/>
              </a:schemeClr>
            </a:solidFill>
          </a:ln>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351309"/>
            <a:ext cx="8229600" cy="4813995"/>
          </a:xfrm>
          <a:prstGeom prst="rect">
            <a:avLst/>
          </a:prstGeom>
        </p:spPr>
        <p:txBody>
          <a:bodyPr vert="horz" lIns="91440" tIns="45720" rIns="91440" bIns="45720" rtlCol="0">
            <a:normAutofit/>
          </a:bodyPr>
          <a:lstStyle/>
          <a:p>
            <a:pPr lvl="0"/>
            <a:r>
              <a:rPr lang="en-US" dirty="0" smtClean="0"/>
              <a:t>Click to edit Master text style</a:t>
            </a:r>
          </a:p>
          <a:p>
            <a:pPr lvl="1"/>
            <a:r>
              <a:rPr lang="en-US" dirty="0" smtClean="0"/>
              <a:t>Second level</a:t>
            </a:r>
          </a:p>
          <a:p>
            <a:pPr lvl="2"/>
            <a:r>
              <a:rPr lang="en-US" dirty="0" smtClean="0"/>
              <a:t>Third level</a:t>
            </a:r>
          </a:p>
          <a:p>
            <a:pPr lvl="3"/>
            <a:r>
              <a:rPr lang="en-US" dirty="0" smtClean="0"/>
              <a:t>Fourth level</a:t>
            </a:r>
          </a:p>
        </p:txBody>
      </p:sp>
      <p:sp>
        <p:nvSpPr>
          <p:cNvPr id="5" name="Footer Placeholder 4"/>
          <p:cNvSpPr>
            <a:spLocks noGrp="1"/>
          </p:cNvSpPr>
          <p:nvPr>
            <p:ph type="ftr" sz="quarter" idx="3"/>
          </p:nvPr>
        </p:nvSpPr>
        <p:spPr>
          <a:xfrm>
            <a:off x="161528" y="6327317"/>
            <a:ext cx="4320000" cy="365125"/>
          </a:xfrm>
          <a:prstGeom prst="rect">
            <a:avLst/>
          </a:prstGeom>
        </p:spPr>
        <p:txBody>
          <a:bodyPr vert="horz" lIns="91440" tIns="45720" rIns="91440" bIns="45720" rtlCol="0" anchor="ctr"/>
          <a:lstStyle>
            <a:lvl1pPr algn="l">
              <a:defRPr sz="1100">
                <a:solidFill>
                  <a:schemeClr val="tx1">
                    <a:tint val="75000"/>
                  </a:schemeClr>
                </a:solidFill>
              </a:defRPr>
            </a:lvl1pPr>
          </a:lstStyle>
          <a:p>
            <a:r>
              <a:rPr lang="en-GB" dirty="0" smtClean="0"/>
              <a:t>STANTA Business Advice Service: Users Feedback March 2015</a:t>
            </a:r>
            <a:endParaRPr lang="en-GB" dirty="0"/>
          </a:p>
        </p:txBody>
      </p:sp>
      <p:sp>
        <p:nvSpPr>
          <p:cNvPr id="6" name="Slide Number Placeholder 5"/>
          <p:cNvSpPr>
            <a:spLocks noGrp="1"/>
          </p:cNvSpPr>
          <p:nvPr>
            <p:ph type="sldNum" sz="quarter" idx="4"/>
          </p:nvPr>
        </p:nvSpPr>
        <p:spPr>
          <a:xfrm>
            <a:off x="4022576" y="6327317"/>
            <a:ext cx="1053480" cy="365125"/>
          </a:xfrm>
          <a:prstGeom prst="rect">
            <a:avLst/>
          </a:prstGeom>
        </p:spPr>
        <p:txBody>
          <a:bodyPr vert="horz" lIns="91440" tIns="45720" rIns="91440" bIns="45720" rtlCol="0" anchor="ctr"/>
          <a:lstStyle>
            <a:lvl1pPr algn="ctr">
              <a:defRPr sz="1100">
                <a:solidFill>
                  <a:schemeClr val="tx1">
                    <a:tint val="75000"/>
                  </a:schemeClr>
                </a:solidFill>
              </a:defRPr>
            </a:lvl1pPr>
          </a:lstStyle>
          <a:p>
            <a:fld id="{B4F3BF8F-E751-4CE7-98AA-A4F927220C5A}" type="slidenum">
              <a:rPr lang="en-GB" smtClean="0"/>
              <a:pPr/>
              <a:t>‹#›</a:t>
            </a:fld>
            <a:endParaRPr lang="en-GB" dirty="0"/>
          </a:p>
        </p:txBody>
      </p:sp>
      <p:grpSp>
        <p:nvGrpSpPr>
          <p:cNvPr id="8" name="Group 16"/>
          <p:cNvGrpSpPr/>
          <p:nvPr/>
        </p:nvGrpSpPr>
        <p:grpSpPr>
          <a:xfrm>
            <a:off x="6813606" y="6315930"/>
            <a:ext cx="2056874" cy="387899"/>
            <a:chOff x="101310" y="620688"/>
            <a:chExt cx="2742498" cy="517198"/>
          </a:xfrm>
        </p:grpSpPr>
        <p:sp>
          <p:nvSpPr>
            <p:cNvPr id="10" name="Rectangle 9"/>
            <p:cNvSpPr>
              <a:spLocks noChangeAspect="1"/>
            </p:cNvSpPr>
            <p:nvPr/>
          </p:nvSpPr>
          <p:spPr>
            <a:xfrm>
              <a:off x="1799704" y="836712"/>
              <a:ext cx="108000" cy="108000"/>
            </a:xfrm>
            <a:prstGeom prst="rect">
              <a:avLst/>
            </a:prstGeom>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GB" dirty="0"/>
            </a:p>
          </p:txBody>
        </p:sp>
        <p:sp>
          <p:nvSpPr>
            <p:cNvPr id="11" name="Octagon 10"/>
            <p:cNvSpPr>
              <a:spLocks noChangeAspect="1"/>
            </p:cNvSpPr>
            <p:nvPr/>
          </p:nvSpPr>
          <p:spPr>
            <a:xfrm>
              <a:off x="2331974" y="746720"/>
              <a:ext cx="162000" cy="162000"/>
            </a:xfrm>
            <a:prstGeom prst="octagon">
              <a:avLst/>
            </a:prstGeom>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GB" dirty="0"/>
            </a:p>
          </p:txBody>
        </p:sp>
        <p:sp>
          <p:nvSpPr>
            <p:cNvPr id="12" name="Oval 11"/>
            <p:cNvSpPr>
              <a:spLocks noChangeAspect="1"/>
            </p:cNvSpPr>
            <p:nvPr/>
          </p:nvSpPr>
          <p:spPr>
            <a:xfrm>
              <a:off x="2627808" y="620688"/>
              <a:ext cx="216000" cy="216000"/>
            </a:xfrm>
            <a:prstGeom prst="ellipse">
              <a:avLst/>
            </a:prstGeom>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GB" dirty="0"/>
            </a:p>
          </p:txBody>
        </p:sp>
        <p:sp>
          <p:nvSpPr>
            <p:cNvPr id="13" name="TextBox 12"/>
            <p:cNvSpPr txBox="1"/>
            <p:nvPr/>
          </p:nvSpPr>
          <p:spPr>
            <a:xfrm>
              <a:off x="101310" y="679996"/>
              <a:ext cx="1739537" cy="389850"/>
            </a:xfrm>
            <a:prstGeom prst="rect">
              <a:avLst/>
            </a:prstGeom>
            <a:noFill/>
            <a:ln>
              <a:noFill/>
            </a:ln>
          </p:spPr>
          <p:txBody>
            <a:bodyPr wrap="none" rtlCol="0">
              <a:spAutoFit/>
            </a:bodyPr>
            <a:lstStyle/>
            <a:p>
              <a:r>
                <a:rPr lang="en-GB" sz="1300" dirty="0" smtClean="0"/>
                <a:t>Darwin-research</a:t>
              </a:r>
              <a:endParaRPr lang="en-GB" sz="1300" dirty="0"/>
            </a:p>
          </p:txBody>
        </p:sp>
        <p:sp>
          <p:nvSpPr>
            <p:cNvPr id="14" name="Hexagon 13"/>
            <p:cNvSpPr>
              <a:spLocks noChangeAspect="1"/>
            </p:cNvSpPr>
            <p:nvPr/>
          </p:nvSpPr>
          <p:spPr>
            <a:xfrm>
              <a:off x="2041539" y="809712"/>
              <a:ext cx="156600" cy="135000"/>
            </a:xfrm>
            <a:prstGeom prst="hexagon">
              <a:avLst/>
            </a:prstGeom>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GB" dirty="0"/>
            </a:p>
          </p:txBody>
        </p:sp>
        <p:sp>
          <p:nvSpPr>
            <p:cNvPr id="15" name="TextBox 14"/>
            <p:cNvSpPr txBox="1"/>
            <p:nvPr/>
          </p:nvSpPr>
          <p:spPr>
            <a:xfrm>
              <a:off x="107505" y="922442"/>
              <a:ext cx="2145139" cy="215444"/>
            </a:xfrm>
            <a:prstGeom prst="rect">
              <a:avLst/>
            </a:prstGeom>
            <a:noFill/>
            <a:ln>
              <a:noFill/>
            </a:ln>
          </p:spPr>
          <p:txBody>
            <a:bodyPr wrap="none" rtlCol="0">
              <a:spAutoFit/>
            </a:bodyPr>
            <a:lstStyle/>
            <a:p>
              <a:r>
                <a:rPr lang="en-GB" sz="800" i="1" dirty="0" smtClean="0"/>
                <a:t>Market research services in an evolving market</a:t>
              </a:r>
              <a:endParaRPr lang="en-GB" sz="800" i="1" dirty="0"/>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60" r:id="rId4"/>
    <p:sldLayoutId id="2147483661" r:id="rId5"/>
    <p:sldLayoutId id="2147483654" r:id="rId6"/>
    <p:sldLayoutId id="2147483651" r:id="rId7"/>
    <p:sldLayoutId id="2147483653" r:id="rId8"/>
    <p:sldLayoutId id="2147483655" r:id="rId9"/>
    <p:sldLayoutId id="2147483656" r:id="rId10"/>
    <p:sldLayoutId id="2147483657" r:id="rId11"/>
    <p:sldLayoutId id="2147483658" r:id="rId12"/>
    <p:sldLayoutId id="2147483659" r:id="rId13"/>
    <p:sldLayoutId id="2147483662" r:id="rId14"/>
  </p:sldLayoutIdLst>
  <p:hf hdr="0" dt="0"/>
  <p:txStyles>
    <p:titleStyle>
      <a:lvl1pPr algn="l" defTabSz="9144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4.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chart" Target="../charts/chart11.xml"/></Relationships>
</file>

<file path=ppt/slides/_rels/slide1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chart" Target="../charts/chart16.xml"/></Relationships>
</file>

<file path=ppt/slides/_rels/slide15.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chart" Target="../charts/chart18.xml"/></Relationships>
</file>

<file path=ppt/slides/_rels/slide16.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chart" Target="../charts/chart20.xml"/></Relationships>
</file>

<file path=ppt/slides/_rels/slide17.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3.gif"/><Relationship Id="rId7"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4.jpeg"/><Relationship Id="rId5" Type="http://schemas.openxmlformats.org/officeDocument/2006/relationships/hyperlink" Target="mailto:Jo.olley@darwin-research.co.uk" TargetMode="External"/><Relationship Id="rId4" Type="http://schemas.openxmlformats.org/officeDocument/2006/relationships/hyperlink" Target="mailto:John.waite@darwin-research.co.uk" TargetMode="Externa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chart" Target="../charts/chart5.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chart" Target="../charts/chart8.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background.png"/>
          <p:cNvPicPr>
            <a:picLocks noChangeAspect="1"/>
          </p:cNvPicPr>
          <p:nvPr/>
        </p:nvPicPr>
        <p:blipFill>
          <a:blip r:embed="rId3" cstate="print"/>
          <a:stretch>
            <a:fillRect/>
          </a:stretch>
        </p:blipFill>
        <p:spPr>
          <a:xfrm>
            <a:off x="0" y="-76200"/>
            <a:ext cx="9144000" cy="6934200"/>
          </a:xfrm>
          <a:prstGeom prst="rect">
            <a:avLst/>
          </a:prstGeom>
          <a:ln>
            <a:noFill/>
          </a:ln>
          <a:effectLst>
            <a:outerShdw blurRad="292100" dist="139700" dir="2700000" algn="tl" rotWithShape="0">
              <a:srgbClr val="333333">
                <a:alpha val="65000"/>
              </a:srgbClr>
            </a:outerShdw>
          </a:effectLst>
        </p:spPr>
      </p:pic>
      <p:grpSp>
        <p:nvGrpSpPr>
          <p:cNvPr id="2" name="Group 28"/>
          <p:cNvGrpSpPr/>
          <p:nvPr/>
        </p:nvGrpSpPr>
        <p:grpSpPr>
          <a:xfrm>
            <a:off x="5915176" y="5954385"/>
            <a:ext cx="2868032" cy="571301"/>
            <a:chOff x="5206315" y="994402"/>
            <a:chExt cx="2867875" cy="571301"/>
          </a:xfrm>
        </p:grpSpPr>
        <p:sp>
          <p:nvSpPr>
            <p:cNvPr id="8" name="Rectangle 7"/>
            <p:cNvSpPr>
              <a:spLocks noChangeAspect="1"/>
            </p:cNvSpPr>
            <p:nvPr/>
          </p:nvSpPr>
          <p:spPr>
            <a:xfrm>
              <a:off x="6923758" y="1219951"/>
              <a:ext cx="108000" cy="108000"/>
            </a:xfrm>
            <a:prstGeom prst="rect">
              <a:avLst/>
            </a:prstGeom>
            <a:solidFill>
              <a:schemeClr val="accent3">
                <a:lumMod val="50000"/>
              </a:schemeClr>
            </a:soli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GB" dirty="0"/>
            </a:p>
          </p:txBody>
        </p:sp>
        <p:sp>
          <p:nvSpPr>
            <p:cNvPr id="9" name="Octagon 8"/>
            <p:cNvSpPr>
              <a:spLocks noChangeAspect="1"/>
            </p:cNvSpPr>
            <p:nvPr/>
          </p:nvSpPr>
          <p:spPr>
            <a:xfrm>
              <a:off x="7456028" y="1120434"/>
              <a:ext cx="162000" cy="162000"/>
            </a:xfrm>
            <a:prstGeom prst="octagon">
              <a:avLst/>
            </a:prstGeom>
            <a:solidFill>
              <a:schemeClr val="accent3">
                <a:lumMod val="50000"/>
              </a:schemeClr>
            </a:soli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GB" dirty="0"/>
            </a:p>
          </p:txBody>
        </p:sp>
        <p:sp>
          <p:nvSpPr>
            <p:cNvPr id="10" name="Oval 9"/>
            <p:cNvSpPr>
              <a:spLocks noChangeAspect="1"/>
            </p:cNvSpPr>
            <p:nvPr/>
          </p:nvSpPr>
          <p:spPr>
            <a:xfrm>
              <a:off x="7751863" y="994402"/>
              <a:ext cx="216000" cy="216000"/>
            </a:xfrm>
            <a:prstGeom prst="ellipse">
              <a:avLst/>
            </a:prstGeom>
            <a:solidFill>
              <a:schemeClr val="accent3">
                <a:lumMod val="50000"/>
              </a:schemeClr>
            </a:soli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GB" dirty="0"/>
            </a:p>
          </p:txBody>
        </p:sp>
        <p:sp>
          <p:nvSpPr>
            <p:cNvPr id="11" name="TextBox 10"/>
            <p:cNvSpPr txBox="1"/>
            <p:nvPr/>
          </p:nvSpPr>
          <p:spPr>
            <a:xfrm>
              <a:off x="5206315" y="1061647"/>
              <a:ext cx="1734386" cy="369332"/>
            </a:xfrm>
            <a:prstGeom prst="rect">
              <a:avLst/>
            </a:prstGeom>
            <a:noFill/>
            <a:ln>
              <a:noFill/>
            </a:ln>
          </p:spPr>
          <p:txBody>
            <a:bodyPr wrap="none" rtlCol="0">
              <a:spAutoFit/>
            </a:bodyPr>
            <a:lstStyle/>
            <a:p>
              <a:r>
                <a:rPr lang="en-GB" dirty="0" smtClean="0"/>
                <a:t>Darwin-research</a:t>
              </a:r>
              <a:endParaRPr lang="en-GB" dirty="0"/>
            </a:p>
          </p:txBody>
        </p:sp>
        <p:sp>
          <p:nvSpPr>
            <p:cNvPr id="12" name="Hexagon 11"/>
            <p:cNvSpPr>
              <a:spLocks noChangeAspect="1"/>
            </p:cNvSpPr>
            <p:nvPr/>
          </p:nvSpPr>
          <p:spPr>
            <a:xfrm>
              <a:off x="7165593" y="1183426"/>
              <a:ext cx="156600" cy="135000"/>
            </a:xfrm>
            <a:prstGeom prst="hexagon">
              <a:avLst/>
            </a:prstGeom>
            <a:solidFill>
              <a:schemeClr val="accent3">
                <a:lumMod val="50000"/>
              </a:schemeClr>
            </a:soli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GB" dirty="0"/>
            </a:p>
          </p:txBody>
        </p:sp>
        <p:sp>
          <p:nvSpPr>
            <p:cNvPr id="13" name="TextBox 12"/>
            <p:cNvSpPr txBox="1"/>
            <p:nvPr/>
          </p:nvSpPr>
          <p:spPr>
            <a:xfrm>
              <a:off x="5212509" y="1304093"/>
              <a:ext cx="2861681" cy="261610"/>
            </a:xfrm>
            <a:prstGeom prst="rect">
              <a:avLst/>
            </a:prstGeom>
            <a:noFill/>
            <a:ln>
              <a:noFill/>
            </a:ln>
          </p:spPr>
          <p:txBody>
            <a:bodyPr wrap="none" rtlCol="0">
              <a:spAutoFit/>
            </a:bodyPr>
            <a:lstStyle/>
            <a:p>
              <a:r>
                <a:rPr lang="en-GB" sz="1100" i="1" dirty="0" smtClean="0"/>
                <a:t>Market research services in an evolving market</a:t>
              </a:r>
              <a:endParaRPr lang="en-GB" sz="1100" i="1" dirty="0"/>
            </a:p>
          </p:txBody>
        </p:sp>
      </p:grpSp>
      <p:sp>
        <p:nvSpPr>
          <p:cNvPr id="5" name="TextBox 4"/>
          <p:cNvSpPr txBox="1"/>
          <p:nvPr/>
        </p:nvSpPr>
        <p:spPr>
          <a:xfrm>
            <a:off x="239965" y="5150727"/>
            <a:ext cx="2479781" cy="1477328"/>
          </a:xfrm>
          <a:prstGeom prst="rect">
            <a:avLst/>
          </a:prstGeom>
          <a:noFill/>
        </p:spPr>
        <p:txBody>
          <a:bodyPr wrap="none" rtlCol="0">
            <a:spAutoFit/>
          </a:bodyPr>
          <a:lstStyle/>
          <a:p>
            <a:pPr eaLnBrk="0" hangingPunct="0">
              <a:buFontTx/>
              <a:buNone/>
              <a:defRPr/>
            </a:pPr>
            <a:r>
              <a:rPr lang="en-GB" b="1" dirty="0" smtClean="0">
                <a:solidFill>
                  <a:schemeClr val="accent3">
                    <a:lumMod val="50000"/>
                  </a:schemeClr>
                </a:solidFill>
                <a:ea typeface="ヒラギノ角ゴ Pro W3" pitchFamily="-124" charset="-128"/>
              </a:rPr>
              <a:t>Prepared for:</a:t>
            </a:r>
          </a:p>
          <a:p>
            <a:r>
              <a:rPr lang="en-GB" sz="1200" b="1" dirty="0" smtClean="0"/>
              <a:t>St Albans Enterprise Agency Limited</a:t>
            </a:r>
            <a:r>
              <a:rPr lang="en-GB" sz="1200" dirty="0" smtClean="0"/>
              <a:t/>
            </a:r>
            <a:br>
              <a:rPr lang="en-GB" sz="1200" dirty="0" smtClean="0"/>
            </a:br>
            <a:r>
              <a:rPr lang="en-GB" sz="1200" dirty="0" smtClean="0"/>
              <a:t>Suite 19, STANTA Business Centre</a:t>
            </a:r>
            <a:br>
              <a:rPr lang="en-GB" sz="1200" dirty="0" smtClean="0"/>
            </a:br>
            <a:r>
              <a:rPr lang="en-GB" sz="1200" dirty="0" smtClean="0"/>
              <a:t>3 Soothouse Spring</a:t>
            </a:r>
            <a:br>
              <a:rPr lang="en-GB" sz="1200" dirty="0" smtClean="0"/>
            </a:br>
            <a:r>
              <a:rPr lang="en-GB" sz="1200" dirty="0" smtClean="0"/>
              <a:t>St Albans</a:t>
            </a:r>
            <a:br>
              <a:rPr lang="en-GB" sz="1200" dirty="0" smtClean="0"/>
            </a:br>
            <a:r>
              <a:rPr lang="en-GB" sz="1200" dirty="0" smtClean="0"/>
              <a:t>Herts</a:t>
            </a:r>
            <a:br>
              <a:rPr lang="en-GB" sz="1200" dirty="0" smtClean="0"/>
            </a:br>
            <a:r>
              <a:rPr lang="en-GB" sz="1200" dirty="0" smtClean="0"/>
              <a:t>AL3 6PF</a:t>
            </a:r>
            <a:endParaRPr lang="en-GB" dirty="0">
              <a:ea typeface="ヒラギノ角ゴ Pro W3" pitchFamily="-124" charset="-128"/>
            </a:endParaRPr>
          </a:p>
        </p:txBody>
      </p:sp>
      <p:sp>
        <p:nvSpPr>
          <p:cNvPr id="4" name="TextBox 3"/>
          <p:cNvSpPr txBox="1"/>
          <p:nvPr/>
        </p:nvSpPr>
        <p:spPr>
          <a:xfrm>
            <a:off x="492273" y="1044857"/>
            <a:ext cx="8137525" cy="3958007"/>
          </a:xfrm>
          <a:prstGeom prst="rect">
            <a:avLst/>
          </a:prstGeom>
          <a:noFill/>
        </p:spPr>
        <p:txBody>
          <a:bodyPr wrap="square">
            <a:spAutoFit/>
          </a:bodyPr>
          <a:lstStyle/>
          <a:p>
            <a:pPr algn="ctr" eaLnBrk="0" hangingPunct="0">
              <a:lnSpc>
                <a:spcPct val="135000"/>
              </a:lnSpc>
              <a:buFontTx/>
              <a:buNone/>
              <a:defRPr/>
            </a:pPr>
            <a:r>
              <a:rPr lang="en-GB" sz="3200" b="1" dirty="0" smtClean="0">
                <a:solidFill>
                  <a:schemeClr val="accent3">
                    <a:lumMod val="50000"/>
                  </a:schemeClr>
                </a:solidFill>
                <a:ea typeface="ヒラギノ角ゴ Pro W3" pitchFamily="-124" charset="-128"/>
              </a:rPr>
              <a:t>STANTA – Business Advice Service</a:t>
            </a:r>
            <a:endParaRPr lang="en-GB" sz="3200" b="1" dirty="0">
              <a:solidFill>
                <a:schemeClr val="accent3">
                  <a:lumMod val="50000"/>
                </a:schemeClr>
              </a:solidFill>
              <a:ea typeface="ヒラギノ角ゴ Pro W3" pitchFamily="-124" charset="-128"/>
            </a:endParaRPr>
          </a:p>
          <a:p>
            <a:pPr algn="ctr"/>
            <a:r>
              <a:rPr lang="en-GB" sz="2800" b="1" dirty="0" smtClean="0">
                <a:solidFill>
                  <a:schemeClr val="accent6">
                    <a:lumMod val="50000"/>
                  </a:schemeClr>
                </a:solidFill>
              </a:rPr>
              <a:t>Users Feedback</a:t>
            </a:r>
          </a:p>
          <a:p>
            <a:pPr algn="ctr"/>
            <a:r>
              <a:rPr lang="en-GB" sz="2800" b="1" dirty="0" smtClean="0">
                <a:solidFill>
                  <a:schemeClr val="accent6">
                    <a:lumMod val="50000"/>
                  </a:schemeClr>
                </a:solidFill>
              </a:rPr>
              <a:t>Report on Main Findings </a:t>
            </a:r>
          </a:p>
          <a:p>
            <a:pPr algn="ctr"/>
            <a:endParaRPr lang="en-GB" sz="2000" b="1" dirty="0" smtClean="0">
              <a:solidFill>
                <a:schemeClr val="accent6">
                  <a:lumMod val="50000"/>
                </a:schemeClr>
              </a:solidFill>
            </a:endParaRPr>
          </a:p>
          <a:p>
            <a:pPr algn="ctr"/>
            <a:endParaRPr lang="en-GB" sz="2800" b="1" dirty="0" smtClean="0">
              <a:solidFill>
                <a:schemeClr val="accent6">
                  <a:lumMod val="50000"/>
                </a:schemeClr>
              </a:solidFill>
            </a:endParaRPr>
          </a:p>
          <a:p>
            <a:pPr algn="ctr"/>
            <a:endParaRPr lang="en-GB" sz="2800" b="1" dirty="0" smtClean="0">
              <a:solidFill>
                <a:schemeClr val="accent6">
                  <a:lumMod val="50000"/>
                </a:schemeClr>
              </a:solidFill>
            </a:endParaRPr>
          </a:p>
          <a:p>
            <a:pPr algn="ctr"/>
            <a:endParaRPr lang="en-GB" sz="1400" b="1" dirty="0" smtClean="0">
              <a:solidFill>
                <a:schemeClr val="accent6">
                  <a:lumMod val="50000"/>
                </a:schemeClr>
              </a:solidFill>
            </a:endParaRPr>
          </a:p>
          <a:p>
            <a:pPr algn="ctr"/>
            <a:endParaRPr lang="en-GB" sz="2800" b="1" dirty="0" smtClean="0">
              <a:solidFill>
                <a:schemeClr val="accent6">
                  <a:lumMod val="50000"/>
                </a:schemeClr>
              </a:solidFill>
            </a:endParaRPr>
          </a:p>
          <a:p>
            <a:pPr algn="ctr"/>
            <a:r>
              <a:rPr lang="en-GB" sz="2800" b="1" dirty="0" smtClean="0">
                <a:solidFill>
                  <a:schemeClr val="accent6">
                    <a:lumMod val="50000"/>
                  </a:schemeClr>
                </a:solidFill>
              </a:rPr>
              <a:t>March 2015</a:t>
            </a:r>
            <a:endParaRPr lang="en-GB" sz="2800" dirty="0" smtClean="0">
              <a:solidFill>
                <a:schemeClr val="accent6">
                  <a:lumMod val="50000"/>
                </a:schemeClr>
              </a:solidFill>
            </a:endParaRPr>
          </a:p>
          <a:p>
            <a:pPr algn="ctr" eaLnBrk="0" hangingPunct="0">
              <a:buFontTx/>
              <a:buNone/>
              <a:defRPr/>
            </a:pPr>
            <a:endParaRPr lang="en-GB" sz="600" b="1" dirty="0">
              <a:solidFill>
                <a:schemeClr val="accent3">
                  <a:lumMod val="50000"/>
                </a:schemeClr>
              </a:solidFill>
              <a:ea typeface="ヒラギノ角ゴ Pro W3" pitchFamily="-124" charset="-128"/>
            </a:endParaRPr>
          </a:p>
        </p:txBody>
      </p:sp>
      <p:sp>
        <p:nvSpPr>
          <p:cNvPr id="15" name="Rectangle 14"/>
          <p:cNvSpPr>
            <a:spLocks noChangeAspect="1"/>
          </p:cNvSpPr>
          <p:nvPr/>
        </p:nvSpPr>
        <p:spPr>
          <a:xfrm>
            <a:off x="152400" y="121233"/>
            <a:ext cx="8820000" cy="6588000"/>
          </a:xfrm>
          <a:prstGeom prst="rect">
            <a:avLst/>
          </a:prstGeom>
          <a:noFill/>
          <a:ln w="381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7" name="Picture 6"/>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3497464" y="2792647"/>
            <a:ext cx="2184583" cy="1476000"/>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ontent Placeholder 11"/>
          <p:cNvGraphicFramePr>
            <a:graphicFrameLocks noGrp="1"/>
          </p:cNvGraphicFramePr>
          <p:nvPr>
            <p:ph sz="half" idx="2"/>
            <p:extLst/>
          </p:nvPr>
        </p:nvGraphicFramePr>
        <p:xfrm>
          <a:off x="468085" y="1250303"/>
          <a:ext cx="4038600" cy="3526970"/>
        </p:xfrm>
        <a:graphic>
          <a:graphicData uri="http://schemas.openxmlformats.org/drawingml/2006/chart">
            <c:chart xmlns:c="http://schemas.openxmlformats.org/drawingml/2006/chart" xmlns:r="http://schemas.openxmlformats.org/officeDocument/2006/relationships" r:id="rId3"/>
          </a:graphicData>
        </a:graphic>
      </p:graphicFrame>
      <p:sp>
        <p:nvSpPr>
          <p:cNvPr id="7" name="Title 6"/>
          <p:cNvSpPr>
            <a:spLocks noGrp="1"/>
          </p:cNvSpPr>
          <p:nvPr>
            <p:ph type="title"/>
          </p:nvPr>
        </p:nvSpPr>
        <p:spPr>
          <a:xfrm>
            <a:off x="457200" y="274638"/>
            <a:ext cx="8229600" cy="900000"/>
          </a:xfrm>
        </p:spPr>
        <p:txBody>
          <a:bodyPr>
            <a:normAutofit/>
          </a:bodyPr>
          <a:lstStyle/>
          <a:p>
            <a:r>
              <a:rPr lang="en-GB" sz="2800" dirty="0" smtClean="0"/>
              <a:t> Business Performance and Optimism</a:t>
            </a:r>
            <a:br>
              <a:rPr lang="en-GB" sz="2800" dirty="0" smtClean="0"/>
            </a:br>
            <a:r>
              <a:rPr lang="en-GB" sz="2200" dirty="0" smtClean="0"/>
              <a:t>(Turnover </a:t>
            </a:r>
            <a:r>
              <a:rPr lang="en-GB" sz="2200" dirty="0"/>
              <a:t>Current </a:t>
            </a:r>
            <a:r>
              <a:rPr lang="en-GB" sz="2200" dirty="0" smtClean="0"/>
              <a:t>vs</a:t>
            </a:r>
            <a:r>
              <a:rPr lang="en-GB" sz="2200" dirty="0"/>
              <a:t>. </a:t>
            </a:r>
            <a:r>
              <a:rPr lang="en-GB" sz="2200" dirty="0" smtClean="0"/>
              <a:t>Previous Year </a:t>
            </a:r>
            <a:r>
              <a:rPr lang="en-GB" sz="2200" dirty="0"/>
              <a:t>and Projected </a:t>
            </a:r>
            <a:r>
              <a:rPr lang="en-GB" sz="2200" dirty="0" smtClean="0"/>
              <a:t>Turnover)</a:t>
            </a:r>
            <a:endParaRPr lang="en-GB" sz="2200" dirty="0"/>
          </a:p>
        </p:txBody>
      </p:sp>
      <p:sp>
        <p:nvSpPr>
          <p:cNvPr id="5" name="Footer Placeholder 4"/>
          <p:cNvSpPr>
            <a:spLocks noGrp="1"/>
          </p:cNvSpPr>
          <p:nvPr>
            <p:ph type="ftr" sz="quarter" idx="11"/>
          </p:nvPr>
        </p:nvSpPr>
        <p:spPr/>
        <p:txBody>
          <a:bodyPr/>
          <a:lstStyle/>
          <a:p>
            <a:r>
              <a:rPr lang="en-GB" dirty="0" smtClean="0"/>
              <a:t>STANTA Business Advice Service: Users Feedback March 2015</a:t>
            </a:r>
            <a:endParaRPr lang="en-GB" dirty="0"/>
          </a:p>
        </p:txBody>
      </p:sp>
      <p:sp>
        <p:nvSpPr>
          <p:cNvPr id="6" name="Slide Number Placeholder 5"/>
          <p:cNvSpPr>
            <a:spLocks noGrp="1"/>
          </p:cNvSpPr>
          <p:nvPr>
            <p:ph type="sldNum" sz="quarter" idx="12"/>
          </p:nvPr>
        </p:nvSpPr>
        <p:spPr/>
        <p:txBody>
          <a:bodyPr/>
          <a:lstStyle/>
          <a:p>
            <a:fld id="{B4F3BF8F-E751-4CE7-98AA-A4F927220C5A}" type="slidenum">
              <a:rPr lang="en-GB" smtClean="0"/>
              <a:pPr/>
              <a:t>10</a:t>
            </a:fld>
            <a:endParaRPr lang="en-GB" dirty="0"/>
          </a:p>
        </p:txBody>
      </p:sp>
      <p:sp>
        <p:nvSpPr>
          <p:cNvPr id="23" name="Title 1"/>
          <p:cNvSpPr txBox="1">
            <a:spLocks/>
          </p:cNvSpPr>
          <p:nvPr/>
        </p:nvSpPr>
        <p:spPr>
          <a:xfrm>
            <a:off x="457200" y="4900778"/>
            <a:ext cx="8229600" cy="1296000"/>
          </a:xfrm>
          <a:prstGeom prst="rect">
            <a:avLst/>
          </a:prstGeom>
          <a:ln w="25400">
            <a:solidFill>
              <a:schemeClr val="accent3">
                <a:lumMod val="50000"/>
              </a:schemeClr>
            </a:solidFill>
          </a:ln>
        </p:spPr>
        <p:txBody>
          <a:bodyPr vert="horz" lIns="91440" tIns="45720" rIns="91440" bIns="45720" rtlCol="0" anchor="ctr" anchorCtr="0">
            <a:noAutofit/>
          </a:bodyPr>
          <a:lstStyle/>
          <a:p>
            <a:pPr lvl="0">
              <a:spcBef>
                <a:spcPct val="0"/>
              </a:spcBef>
              <a:buFont typeface="Arial" pitchFamily="34" charset="0"/>
              <a:buChar char="•"/>
              <a:defRPr/>
            </a:pPr>
            <a:endParaRPr lang="en-US" sz="200" dirty="0" smtClean="0"/>
          </a:p>
          <a:p>
            <a:pPr lvl="0">
              <a:spcBef>
                <a:spcPct val="0"/>
              </a:spcBef>
              <a:buFont typeface="Arial" pitchFamily="34" charset="0"/>
              <a:buChar char="•"/>
              <a:defRPr/>
            </a:pPr>
            <a:r>
              <a:rPr lang="en-GB" sz="1200" dirty="0">
                <a:solidFill>
                  <a:schemeClr val="accent4">
                    <a:lumMod val="50000"/>
                  </a:schemeClr>
                </a:solidFill>
              </a:rPr>
              <a:t> </a:t>
            </a:r>
            <a:r>
              <a:rPr lang="en-GB" sz="1200" dirty="0" smtClean="0">
                <a:solidFill>
                  <a:schemeClr val="accent4">
                    <a:lumMod val="50000"/>
                  </a:schemeClr>
                </a:solidFill>
              </a:rPr>
              <a:t>Focusing on the 6 out of 10 clients trading for two years or more (59% of respondents), over half had recorded an increase in turnover over the past 12 months vs. the previous 12 months, with around 1 in 6 observing a decrease.</a:t>
            </a:r>
            <a:endParaRPr lang="en-GB" sz="1200" dirty="0">
              <a:solidFill>
                <a:schemeClr val="accent4">
                  <a:lumMod val="50000"/>
                </a:schemeClr>
              </a:solidFill>
            </a:endParaRPr>
          </a:p>
          <a:p>
            <a:pPr lvl="0">
              <a:spcBef>
                <a:spcPct val="0"/>
              </a:spcBef>
              <a:buFont typeface="Arial" pitchFamily="34" charset="0"/>
              <a:buChar char="•"/>
              <a:defRPr/>
            </a:pPr>
            <a:endParaRPr lang="en-US" sz="800" dirty="0" smtClean="0"/>
          </a:p>
          <a:p>
            <a:pPr>
              <a:spcBef>
                <a:spcPct val="0"/>
              </a:spcBef>
              <a:buFont typeface="Arial" pitchFamily="34" charset="0"/>
              <a:buChar char="•"/>
              <a:defRPr/>
            </a:pPr>
            <a:r>
              <a:rPr lang="en-US" sz="1200" dirty="0" smtClean="0"/>
              <a:t> Questioned as to their anticipated turnover in the coming 12 months vs. the previous 12, over 6 out of 10 clients currently trading (63%) predicted an increase in turnover whilst hardly any clients (2%) foresaw a decrease.</a:t>
            </a:r>
          </a:p>
        </p:txBody>
      </p:sp>
      <p:sp>
        <p:nvSpPr>
          <p:cNvPr id="19" name="TextBox 18"/>
          <p:cNvSpPr txBox="1"/>
          <p:nvPr/>
        </p:nvSpPr>
        <p:spPr>
          <a:xfrm>
            <a:off x="469581" y="4511695"/>
            <a:ext cx="2076018" cy="276999"/>
          </a:xfrm>
          <a:prstGeom prst="rect">
            <a:avLst/>
          </a:prstGeom>
          <a:noFill/>
        </p:spPr>
        <p:txBody>
          <a:bodyPr wrap="none" rtlCol="0">
            <a:spAutoFit/>
          </a:bodyPr>
          <a:lstStyle/>
          <a:p>
            <a:r>
              <a:rPr lang="en-GB" sz="1200" dirty="0" smtClean="0"/>
              <a:t>Base: All currently trading (39)</a:t>
            </a:r>
            <a:endParaRPr lang="en-GB" sz="1200" dirty="0"/>
          </a:p>
        </p:txBody>
      </p:sp>
      <p:sp>
        <p:nvSpPr>
          <p:cNvPr id="16" name="TextBox 15"/>
          <p:cNvSpPr txBox="1"/>
          <p:nvPr/>
        </p:nvSpPr>
        <p:spPr>
          <a:xfrm>
            <a:off x="4631270" y="4511695"/>
            <a:ext cx="2076018" cy="276999"/>
          </a:xfrm>
          <a:prstGeom prst="rect">
            <a:avLst/>
          </a:prstGeom>
          <a:noFill/>
        </p:spPr>
        <p:txBody>
          <a:bodyPr wrap="none" rtlCol="0">
            <a:spAutoFit/>
          </a:bodyPr>
          <a:lstStyle/>
          <a:p>
            <a:r>
              <a:rPr lang="en-GB" sz="1200" dirty="0" smtClean="0"/>
              <a:t>Base: All currently trading (39)</a:t>
            </a:r>
            <a:endParaRPr lang="en-GB" sz="1200" dirty="0"/>
          </a:p>
        </p:txBody>
      </p:sp>
      <p:graphicFrame>
        <p:nvGraphicFramePr>
          <p:cNvPr id="10" name="Content Placeholder 11"/>
          <p:cNvGraphicFramePr>
            <a:graphicFrameLocks noGrp="1"/>
          </p:cNvGraphicFramePr>
          <p:nvPr>
            <p:ph sz="half" idx="2"/>
            <p:extLst>
              <p:ext uri="{D42A27DB-BD31-4B8C-83A1-F6EECF244321}">
                <p14:modId xmlns:p14="http://schemas.microsoft.com/office/powerpoint/2010/main" xmlns="" val="2565010830"/>
              </p:ext>
            </p:extLst>
          </p:nvPr>
        </p:nvGraphicFramePr>
        <p:xfrm>
          <a:off x="4631270" y="1251746"/>
          <a:ext cx="4038600" cy="3528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25909787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GB" sz="2800" dirty="0" smtClean="0"/>
              <a:t> Areas in which advice received from STANTA</a:t>
            </a:r>
            <a:endParaRPr lang="en-GB" sz="2800" dirty="0"/>
          </a:p>
        </p:txBody>
      </p:sp>
      <p:sp>
        <p:nvSpPr>
          <p:cNvPr id="5" name="Footer Placeholder 4"/>
          <p:cNvSpPr>
            <a:spLocks noGrp="1"/>
          </p:cNvSpPr>
          <p:nvPr>
            <p:ph type="ftr" sz="quarter" idx="11"/>
          </p:nvPr>
        </p:nvSpPr>
        <p:spPr/>
        <p:txBody>
          <a:bodyPr/>
          <a:lstStyle/>
          <a:p>
            <a:r>
              <a:rPr lang="en-GB" dirty="0" smtClean="0"/>
              <a:t>STANTA Business Advice Service: Users Feedback March 2015</a:t>
            </a:r>
            <a:endParaRPr lang="en-GB" dirty="0"/>
          </a:p>
        </p:txBody>
      </p:sp>
      <p:sp>
        <p:nvSpPr>
          <p:cNvPr id="6" name="Slide Number Placeholder 5"/>
          <p:cNvSpPr>
            <a:spLocks noGrp="1"/>
          </p:cNvSpPr>
          <p:nvPr>
            <p:ph type="sldNum" sz="quarter" idx="12"/>
          </p:nvPr>
        </p:nvSpPr>
        <p:spPr/>
        <p:txBody>
          <a:bodyPr/>
          <a:lstStyle/>
          <a:p>
            <a:fld id="{B4F3BF8F-E751-4CE7-98AA-A4F927220C5A}" type="slidenum">
              <a:rPr lang="en-GB" smtClean="0"/>
              <a:pPr/>
              <a:t>11</a:t>
            </a:fld>
            <a:endParaRPr lang="en-GB" dirty="0"/>
          </a:p>
        </p:txBody>
      </p:sp>
      <p:sp>
        <p:nvSpPr>
          <p:cNvPr id="23" name="Title 1"/>
          <p:cNvSpPr txBox="1">
            <a:spLocks/>
          </p:cNvSpPr>
          <p:nvPr/>
        </p:nvSpPr>
        <p:spPr>
          <a:xfrm>
            <a:off x="446856" y="5013320"/>
            <a:ext cx="8229600" cy="1296000"/>
          </a:xfrm>
          <a:prstGeom prst="rect">
            <a:avLst/>
          </a:prstGeom>
          <a:ln w="25400">
            <a:solidFill>
              <a:schemeClr val="accent3">
                <a:lumMod val="50000"/>
              </a:schemeClr>
            </a:solidFill>
          </a:ln>
        </p:spPr>
        <p:txBody>
          <a:bodyPr vert="horz" lIns="91440" tIns="45720" rIns="91440" bIns="45720" rtlCol="0" anchor="ctr" anchorCtr="0">
            <a:noAutofit/>
          </a:bodyPr>
          <a:lstStyle/>
          <a:p>
            <a:pPr lvl="0">
              <a:spcBef>
                <a:spcPts val="600"/>
              </a:spcBef>
              <a:buFont typeface="Arial" pitchFamily="34" charset="0"/>
              <a:buChar char="•"/>
              <a:defRPr/>
            </a:pPr>
            <a:r>
              <a:rPr lang="en-US" sz="1200" dirty="0">
                <a:latin typeface="+mj-lt"/>
                <a:ea typeface="+mj-ea"/>
                <a:cs typeface="+mj-cs"/>
              </a:rPr>
              <a:t> </a:t>
            </a:r>
            <a:r>
              <a:rPr lang="en-GB" sz="1200" dirty="0">
                <a:solidFill>
                  <a:schemeClr val="accent4">
                    <a:lumMod val="50000"/>
                  </a:schemeClr>
                </a:solidFill>
              </a:rPr>
              <a:t>From a </a:t>
            </a:r>
            <a:r>
              <a:rPr lang="en-GB" sz="1200" dirty="0" smtClean="0">
                <a:solidFill>
                  <a:schemeClr val="accent4">
                    <a:lumMod val="50000"/>
                  </a:schemeClr>
                </a:solidFill>
              </a:rPr>
              <a:t>list presented to respondents </a:t>
            </a:r>
            <a:r>
              <a:rPr lang="en-GB" sz="1200" dirty="0">
                <a:solidFill>
                  <a:schemeClr val="accent4">
                    <a:lumMod val="50000"/>
                  </a:schemeClr>
                </a:solidFill>
              </a:rPr>
              <a:t>of 11 main areas in which STANTA offers business advice, clients recalled receiving support in around 4 to 5 areas on average (4.6) </a:t>
            </a:r>
          </a:p>
          <a:p>
            <a:pPr lvl="0">
              <a:spcBef>
                <a:spcPts val="600"/>
              </a:spcBef>
              <a:buFont typeface="Arial" pitchFamily="34" charset="0"/>
              <a:buChar char="•"/>
              <a:defRPr/>
            </a:pPr>
            <a:r>
              <a:rPr lang="en-GB" sz="1200" dirty="0">
                <a:solidFill>
                  <a:schemeClr val="accent4">
                    <a:lumMod val="50000"/>
                  </a:schemeClr>
                </a:solidFill>
              </a:rPr>
              <a:t> ‘Planning’ is the main support area recalled encompassing Business and Financial Planning, both mentioned by 6 out of 10 </a:t>
            </a:r>
            <a:r>
              <a:rPr lang="en-GB" sz="1200" dirty="0" smtClean="0">
                <a:solidFill>
                  <a:schemeClr val="accent4">
                    <a:lumMod val="50000"/>
                  </a:schemeClr>
                </a:solidFill>
              </a:rPr>
              <a:t>clients (60%) </a:t>
            </a:r>
            <a:r>
              <a:rPr lang="en-GB" sz="1200" dirty="0">
                <a:solidFill>
                  <a:schemeClr val="accent4">
                    <a:lumMod val="50000"/>
                  </a:schemeClr>
                </a:solidFill>
              </a:rPr>
              <a:t>of those surveyed</a:t>
            </a:r>
            <a:r>
              <a:rPr lang="en-GB" sz="1200" dirty="0" smtClean="0">
                <a:solidFill>
                  <a:schemeClr val="accent4">
                    <a:lumMod val="50000"/>
                  </a:schemeClr>
                </a:solidFill>
              </a:rPr>
              <a:t>.</a:t>
            </a:r>
            <a:endParaRPr lang="en-GB" sz="1200" dirty="0">
              <a:solidFill>
                <a:schemeClr val="accent4">
                  <a:lumMod val="50000"/>
                </a:schemeClr>
              </a:solidFill>
            </a:endParaRPr>
          </a:p>
        </p:txBody>
      </p:sp>
      <p:graphicFrame>
        <p:nvGraphicFramePr>
          <p:cNvPr id="15" name="Content Placeholder 14"/>
          <p:cNvGraphicFramePr>
            <a:graphicFrameLocks noGrp="1"/>
          </p:cNvGraphicFramePr>
          <p:nvPr>
            <p:ph sz="half" idx="1"/>
            <p:extLst>
              <p:ext uri="{D42A27DB-BD31-4B8C-83A1-F6EECF244321}">
                <p14:modId xmlns:p14="http://schemas.microsoft.com/office/powerpoint/2010/main" xmlns="" val="1258344572"/>
              </p:ext>
            </p:extLst>
          </p:nvPr>
        </p:nvGraphicFramePr>
        <p:xfrm>
          <a:off x="457200" y="1341438"/>
          <a:ext cx="8197850" cy="3527425"/>
        </p:xfrm>
        <a:graphic>
          <a:graphicData uri="http://schemas.openxmlformats.org/drawingml/2006/chart">
            <c:chart xmlns:c="http://schemas.openxmlformats.org/drawingml/2006/chart" xmlns:r="http://schemas.openxmlformats.org/officeDocument/2006/relationships" r:id="rId3"/>
          </a:graphicData>
        </a:graphic>
      </p:graphicFrame>
      <p:sp>
        <p:nvSpPr>
          <p:cNvPr id="19" name="TextBox 18"/>
          <p:cNvSpPr txBox="1"/>
          <p:nvPr/>
        </p:nvSpPr>
        <p:spPr>
          <a:xfrm>
            <a:off x="7290040" y="4588250"/>
            <a:ext cx="1366656" cy="276999"/>
          </a:xfrm>
          <a:prstGeom prst="rect">
            <a:avLst/>
          </a:prstGeom>
          <a:noFill/>
        </p:spPr>
        <p:txBody>
          <a:bodyPr wrap="none" rtlCol="0">
            <a:spAutoFit/>
          </a:bodyPr>
          <a:lstStyle/>
          <a:p>
            <a:r>
              <a:rPr lang="en-GB" sz="1200" dirty="0" smtClean="0"/>
              <a:t>Base: All users (50)</a:t>
            </a:r>
            <a:endParaRPr lang="en-GB" sz="1200" dirty="0"/>
          </a:p>
        </p:txBody>
      </p:sp>
      <p:sp>
        <p:nvSpPr>
          <p:cNvPr id="8" name="TextBox 7"/>
          <p:cNvSpPr txBox="1"/>
          <p:nvPr/>
        </p:nvSpPr>
        <p:spPr>
          <a:xfrm>
            <a:off x="6584487" y="3855563"/>
            <a:ext cx="1938076" cy="523220"/>
          </a:xfrm>
          <a:prstGeom prst="rect">
            <a:avLst/>
          </a:prstGeom>
          <a:solidFill>
            <a:prstClr val="white"/>
          </a:solidFill>
          <a:ln w="19050">
            <a:solidFill>
              <a:schemeClr val="tx1"/>
            </a:solidFill>
          </a:ln>
        </p:spPr>
        <p:txBody>
          <a:bodyPr wrap="square" rtlCol="0">
            <a:spAutoFit/>
          </a:bodyPr>
          <a:lstStyle/>
          <a:p>
            <a:pPr algn="ctr"/>
            <a:r>
              <a:rPr lang="en-GB" sz="1400" b="1" dirty="0" smtClean="0"/>
              <a:t>Average No. of areas recalled = 4.6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GB" sz="2800" dirty="0" smtClean="0"/>
              <a:t> Areas of advice received from STANTA found ‘most practical’</a:t>
            </a:r>
            <a:endParaRPr lang="en-GB" sz="2800" dirty="0"/>
          </a:p>
        </p:txBody>
      </p:sp>
      <p:sp>
        <p:nvSpPr>
          <p:cNvPr id="5" name="Footer Placeholder 4"/>
          <p:cNvSpPr>
            <a:spLocks noGrp="1"/>
          </p:cNvSpPr>
          <p:nvPr>
            <p:ph type="ftr" sz="quarter" idx="11"/>
          </p:nvPr>
        </p:nvSpPr>
        <p:spPr/>
        <p:txBody>
          <a:bodyPr/>
          <a:lstStyle/>
          <a:p>
            <a:r>
              <a:rPr lang="en-GB" dirty="0" smtClean="0"/>
              <a:t>STANTA Business Advice Service: Users Feedback March 2015</a:t>
            </a:r>
            <a:endParaRPr lang="en-GB" dirty="0"/>
          </a:p>
        </p:txBody>
      </p:sp>
      <p:sp>
        <p:nvSpPr>
          <p:cNvPr id="6" name="Slide Number Placeholder 5"/>
          <p:cNvSpPr>
            <a:spLocks noGrp="1"/>
          </p:cNvSpPr>
          <p:nvPr>
            <p:ph type="sldNum" sz="quarter" idx="12"/>
          </p:nvPr>
        </p:nvSpPr>
        <p:spPr/>
        <p:txBody>
          <a:bodyPr/>
          <a:lstStyle/>
          <a:p>
            <a:fld id="{B4F3BF8F-E751-4CE7-98AA-A4F927220C5A}" type="slidenum">
              <a:rPr lang="en-GB" smtClean="0"/>
              <a:pPr/>
              <a:t>12</a:t>
            </a:fld>
            <a:endParaRPr lang="en-GB" dirty="0"/>
          </a:p>
        </p:txBody>
      </p:sp>
      <p:sp>
        <p:nvSpPr>
          <p:cNvPr id="23" name="Title 1"/>
          <p:cNvSpPr txBox="1">
            <a:spLocks/>
          </p:cNvSpPr>
          <p:nvPr/>
        </p:nvSpPr>
        <p:spPr>
          <a:xfrm>
            <a:off x="446856" y="5013320"/>
            <a:ext cx="8229600" cy="1296000"/>
          </a:xfrm>
          <a:prstGeom prst="rect">
            <a:avLst/>
          </a:prstGeom>
          <a:ln w="25400">
            <a:solidFill>
              <a:schemeClr val="accent3">
                <a:lumMod val="50000"/>
              </a:schemeClr>
            </a:solidFill>
          </a:ln>
        </p:spPr>
        <p:txBody>
          <a:bodyPr vert="horz" lIns="91440" tIns="45720" rIns="91440" bIns="45720" rtlCol="0" anchor="t" anchorCtr="0">
            <a:noAutofit/>
          </a:bodyPr>
          <a:lstStyle/>
          <a:p>
            <a:pPr marL="0" marR="0" lvl="0" indent="0" algn="l" defTabSz="914400" rtl="0" eaLnBrk="1" fontAlgn="auto" latinLnBrk="0" hangingPunct="1">
              <a:lnSpc>
                <a:spcPct val="100000"/>
              </a:lnSpc>
              <a:spcBef>
                <a:spcPct val="0"/>
              </a:spcBef>
              <a:spcAft>
                <a:spcPts val="0"/>
              </a:spcAft>
              <a:buClrTx/>
              <a:buSzTx/>
              <a:tabLst/>
              <a:defRPr/>
            </a:pPr>
            <a:endParaRPr lang="en-US" sz="1100" dirty="0" smtClean="0">
              <a:latin typeface="+mj-lt"/>
              <a:ea typeface="+mj-ea"/>
              <a:cs typeface="+mj-cs"/>
            </a:endParaRPr>
          </a:p>
          <a:p>
            <a:pPr lvl="0">
              <a:spcBef>
                <a:spcPct val="0"/>
              </a:spcBef>
              <a:buFont typeface="Arial" pitchFamily="34" charset="0"/>
              <a:buChar char="•"/>
              <a:defRPr/>
            </a:pPr>
            <a:r>
              <a:rPr lang="en-GB" sz="1200" dirty="0">
                <a:solidFill>
                  <a:schemeClr val="accent4">
                    <a:lumMod val="50000"/>
                  </a:schemeClr>
                </a:solidFill>
              </a:rPr>
              <a:t> The following table sets out which services provided to clients were seen as offering the most ‘practical support’; for reference, recall of each service as previously shown has been replayed</a:t>
            </a:r>
            <a:r>
              <a:rPr lang="en-GB" sz="1200" dirty="0" smtClean="0">
                <a:solidFill>
                  <a:schemeClr val="accent4">
                    <a:lumMod val="50000"/>
                  </a:schemeClr>
                </a:solidFill>
              </a:rPr>
              <a:t>.</a:t>
            </a:r>
          </a:p>
          <a:p>
            <a:pPr lvl="0">
              <a:spcBef>
                <a:spcPct val="0"/>
              </a:spcBef>
              <a:defRPr/>
            </a:pPr>
            <a:endParaRPr lang="en-GB" sz="1200" dirty="0">
              <a:solidFill>
                <a:schemeClr val="accent4">
                  <a:lumMod val="50000"/>
                </a:schemeClr>
              </a:solidFill>
            </a:endParaRPr>
          </a:p>
          <a:p>
            <a:pPr lvl="0">
              <a:spcBef>
                <a:spcPct val="0"/>
              </a:spcBef>
              <a:buFont typeface="Arial" pitchFamily="34" charset="0"/>
              <a:buChar char="•"/>
              <a:defRPr/>
            </a:pPr>
            <a:r>
              <a:rPr lang="en-GB" sz="1200" dirty="0">
                <a:solidFill>
                  <a:schemeClr val="accent4">
                    <a:lumMod val="50000"/>
                  </a:schemeClr>
                </a:solidFill>
              </a:rPr>
              <a:t> On average of the services recalled, clients deemed </a:t>
            </a:r>
            <a:r>
              <a:rPr lang="en-GB" sz="1200" dirty="0" smtClean="0">
                <a:solidFill>
                  <a:schemeClr val="accent4">
                    <a:lumMod val="50000"/>
                  </a:schemeClr>
                </a:solidFill>
              </a:rPr>
              <a:t>around 2 to 3 (2.5) </a:t>
            </a:r>
            <a:r>
              <a:rPr lang="en-GB" sz="1200" dirty="0">
                <a:solidFill>
                  <a:schemeClr val="accent4">
                    <a:lumMod val="50000"/>
                  </a:schemeClr>
                </a:solidFill>
              </a:rPr>
              <a:t>to have provided practical </a:t>
            </a:r>
            <a:r>
              <a:rPr lang="en-GB" sz="1200" dirty="0" smtClean="0">
                <a:solidFill>
                  <a:schemeClr val="accent4">
                    <a:lumMod val="50000"/>
                  </a:schemeClr>
                </a:solidFill>
              </a:rPr>
              <a:t>support, </a:t>
            </a:r>
            <a:r>
              <a:rPr lang="en-GB" sz="1200" dirty="0">
                <a:solidFill>
                  <a:schemeClr val="accent4">
                    <a:lumMod val="50000"/>
                  </a:schemeClr>
                </a:solidFill>
              </a:rPr>
              <a:t>with ‘developing a business plan’ clearly the most practical (as selected by </a:t>
            </a:r>
            <a:r>
              <a:rPr lang="en-GB" sz="1200" dirty="0" smtClean="0">
                <a:solidFill>
                  <a:schemeClr val="accent4">
                    <a:lumMod val="50000"/>
                  </a:schemeClr>
                </a:solidFill>
              </a:rPr>
              <a:t>40%) </a:t>
            </a:r>
            <a:r>
              <a:rPr lang="en-GB" sz="1200" dirty="0">
                <a:solidFill>
                  <a:schemeClr val="accent4">
                    <a:lumMod val="50000"/>
                  </a:schemeClr>
                </a:solidFill>
              </a:rPr>
              <a:t>followed by </a:t>
            </a:r>
            <a:r>
              <a:rPr lang="en-GB" sz="1200" dirty="0" smtClean="0">
                <a:solidFill>
                  <a:schemeClr val="accent4">
                    <a:lumMod val="50000"/>
                  </a:schemeClr>
                </a:solidFill>
              </a:rPr>
              <a:t>‘advice on company </a:t>
            </a:r>
            <a:r>
              <a:rPr lang="en-GB" sz="1200" dirty="0">
                <a:solidFill>
                  <a:schemeClr val="accent4">
                    <a:lumMod val="50000"/>
                  </a:schemeClr>
                </a:solidFill>
              </a:rPr>
              <a:t>s</a:t>
            </a:r>
            <a:r>
              <a:rPr lang="en-GB" sz="1200" dirty="0" smtClean="0">
                <a:solidFill>
                  <a:schemeClr val="accent4">
                    <a:lumMod val="50000"/>
                  </a:schemeClr>
                </a:solidFill>
              </a:rPr>
              <a:t>tructure (38%).’</a:t>
            </a:r>
            <a:endParaRPr lang="en-GB" sz="1200" dirty="0">
              <a:solidFill>
                <a:schemeClr val="accent4">
                  <a:lumMod val="50000"/>
                </a:schemeClr>
              </a:solidFill>
            </a:endParaRPr>
          </a:p>
        </p:txBody>
      </p:sp>
      <p:graphicFrame>
        <p:nvGraphicFramePr>
          <p:cNvPr id="15" name="Content Placeholder 14"/>
          <p:cNvGraphicFramePr>
            <a:graphicFrameLocks noGrp="1"/>
          </p:cNvGraphicFramePr>
          <p:nvPr>
            <p:ph sz="half" idx="1"/>
            <p:extLst>
              <p:ext uri="{D42A27DB-BD31-4B8C-83A1-F6EECF244321}">
                <p14:modId xmlns:p14="http://schemas.microsoft.com/office/powerpoint/2010/main" xmlns="" val="2242497257"/>
              </p:ext>
            </p:extLst>
          </p:nvPr>
        </p:nvGraphicFramePr>
        <p:xfrm>
          <a:off x="457200" y="1341438"/>
          <a:ext cx="8197850" cy="3527425"/>
        </p:xfrm>
        <a:graphic>
          <a:graphicData uri="http://schemas.openxmlformats.org/drawingml/2006/chart">
            <c:chart xmlns:c="http://schemas.openxmlformats.org/drawingml/2006/chart" xmlns:r="http://schemas.openxmlformats.org/officeDocument/2006/relationships" r:id="rId3"/>
          </a:graphicData>
        </a:graphic>
      </p:graphicFrame>
      <p:sp>
        <p:nvSpPr>
          <p:cNvPr id="19" name="TextBox 18"/>
          <p:cNvSpPr txBox="1"/>
          <p:nvPr/>
        </p:nvSpPr>
        <p:spPr>
          <a:xfrm>
            <a:off x="7290040" y="4588250"/>
            <a:ext cx="1366656" cy="276999"/>
          </a:xfrm>
          <a:prstGeom prst="rect">
            <a:avLst/>
          </a:prstGeom>
          <a:noFill/>
        </p:spPr>
        <p:txBody>
          <a:bodyPr wrap="none" rtlCol="0">
            <a:spAutoFit/>
          </a:bodyPr>
          <a:lstStyle/>
          <a:p>
            <a:r>
              <a:rPr lang="en-GB" sz="1200" dirty="0" smtClean="0"/>
              <a:t>Base: All users (50)</a:t>
            </a:r>
            <a:endParaRPr lang="en-GB" sz="1200" dirty="0"/>
          </a:p>
        </p:txBody>
      </p:sp>
      <p:sp>
        <p:nvSpPr>
          <p:cNvPr id="9" name="TextBox 8"/>
          <p:cNvSpPr txBox="1"/>
          <p:nvPr/>
        </p:nvSpPr>
        <p:spPr>
          <a:xfrm>
            <a:off x="6415811" y="3831289"/>
            <a:ext cx="2151140" cy="523220"/>
          </a:xfrm>
          <a:prstGeom prst="rect">
            <a:avLst/>
          </a:prstGeom>
          <a:solidFill>
            <a:prstClr val="white"/>
          </a:solidFill>
          <a:ln w="19050">
            <a:solidFill>
              <a:schemeClr val="tx1"/>
            </a:solidFill>
          </a:ln>
        </p:spPr>
        <p:txBody>
          <a:bodyPr wrap="square" rtlCol="0">
            <a:spAutoFit/>
          </a:bodyPr>
          <a:lstStyle/>
          <a:p>
            <a:pPr algn="ctr"/>
            <a:r>
              <a:rPr lang="en-GB" sz="1400" b="1" dirty="0" smtClean="0"/>
              <a:t>Average No. of areas rated most practical = 2.5</a:t>
            </a:r>
          </a:p>
        </p:txBody>
      </p:sp>
    </p:spTree>
    <p:extLst>
      <p:ext uri="{BB962C8B-B14F-4D97-AF65-F5344CB8AC3E}">
        <p14:creationId xmlns:p14="http://schemas.microsoft.com/office/powerpoint/2010/main" xmlns="" val="28965696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GB" sz="2800" dirty="0" smtClean="0"/>
              <a:t> Other non-STANTA areas of advice consulted</a:t>
            </a:r>
            <a:endParaRPr lang="en-GB" sz="2800" dirty="0"/>
          </a:p>
        </p:txBody>
      </p:sp>
      <p:graphicFrame>
        <p:nvGraphicFramePr>
          <p:cNvPr id="15" name="Content Placeholder 14"/>
          <p:cNvGraphicFramePr>
            <a:graphicFrameLocks noGrp="1"/>
          </p:cNvGraphicFramePr>
          <p:nvPr>
            <p:ph sz="half" idx="1"/>
            <p:extLst>
              <p:ext uri="{D42A27DB-BD31-4B8C-83A1-F6EECF244321}">
                <p14:modId xmlns:p14="http://schemas.microsoft.com/office/powerpoint/2010/main" xmlns="" val="3632323513"/>
              </p:ext>
            </p:extLst>
          </p:nvPr>
        </p:nvGraphicFramePr>
        <p:xfrm>
          <a:off x="485336" y="1383643"/>
          <a:ext cx="7859674" cy="3327025"/>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GB" dirty="0" smtClean="0"/>
              <a:t>STANTA Business Advice Service: Users Feedback March 2015</a:t>
            </a:r>
            <a:endParaRPr lang="en-GB" dirty="0"/>
          </a:p>
        </p:txBody>
      </p:sp>
      <p:sp>
        <p:nvSpPr>
          <p:cNvPr id="6" name="Slide Number Placeholder 5"/>
          <p:cNvSpPr>
            <a:spLocks noGrp="1"/>
          </p:cNvSpPr>
          <p:nvPr>
            <p:ph type="sldNum" sz="quarter" idx="12"/>
          </p:nvPr>
        </p:nvSpPr>
        <p:spPr/>
        <p:txBody>
          <a:bodyPr/>
          <a:lstStyle/>
          <a:p>
            <a:fld id="{B4F3BF8F-E751-4CE7-98AA-A4F927220C5A}" type="slidenum">
              <a:rPr lang="en-GB" smtClean="0"/>
              <a:pPr/>
              <a:t>13</a:t>
            </a:fld>
            <a:endParaRPr lang="en-GB" dirty="0"/>
          </a:p>
        </p:txBody>
      </p:sp>
      <p:sp>
        <p:nvSpPr>
          <p:cNvPr id="23" name="Title 1"/>
          <p:cNvSpPr txBox="1">
            <a:spLocks/>
          </p:cNvSpPr>
          <p:nvPr/>
        </p:nvSpPr>
        <p:spPr>
          <a:xfrm>
            <a:off x="446856" y="5013320"/>
            <a:ext cx="8229600" cy="1296000"/>
          </a:xfrm>
          <a:prstGeom prst="rect">
            <a:avLst/>
          </a:prstGeom>
          <a:ln w="25400">
            <a:solidFill>
              <a:schemeClr val="accent3">
                <a:lumMod val="50000"/>
              </a:schemeClr>
            </a:solidFill>
          </a:ln>
        </p:spPr>
        <p:txBody>
          <a:bodyPr vert="horz" lIns="91440" tIns="45720" rIns="91440" bIns="45720" rtlCol="0" anchor="ctr" anchorCtr="0">
            <a:noAutofit/>
          </a:bodyPr>
          <a:lstStyle/>
          <a:p>
            <a:pPr lvl="0">
              <a:spcBef>
                <a:spcPts val="900"/>
              </a:spcBef>
              <a:buFont typeface="Arial" pitchFamily="34" charset="0"/>
              <a:buChar char="•"/>
              <a:defRPr/>
            </a:pPr>
            <a:r>
              <a:rPr lang="en-GB" sz="1200" dirty="0">
                <a:solidFill>
                  <a:schemeClr val="accent4">
                    <a:lumMod val="50000"/>
                  </a:schemeClr>
                </a:solidFill>
              </a:rPr>
              <a:t> Accountants (by </a:t>
            </a:r>
            <a:r>
              <a:rPr lang="en-GB" sz="1200" dirty="0" smtClean="0">
                <a:solidFill>
                  <a:schemeClr val="accent4">
                    <a:lumMod val="50000"/>
                  </a:schemeClr>
                </a:solidFill>
              </a:rPr>
              <a:t>40%) </a:t>
            </a:r>
            <a:r>
              <a:rPr lang="en-GB" sz="1200" dirty="0">
                <a:solidFill>
                  <a:schemeClr val="accent4">
                    <a:lumMod val="50000"/>
                  </a:schemeClr>
                </a:solidFill>
              </a:rPr>
              <a:t>and Banks/Building Societies </a:t>
            </a:r>
            <a:r>
              <a:rPr lang="en-GB" sz="1200" dirty="0" smtClean="0">
                <a:solidFill>
                  <a:schemeClr val="accent4">
                    <a:lumMod val="50000"/>
                  </a:schemeClr>
                </a:solidFill>
              </a:rPr>
              <a:t>(38%) </a:t>
            </a:r>
            <a:r>
              <a:rPr lang="en-GB" sz="1200" dirty="0">
                <a:solidFill>
                  <a:schemeClr val="accent4">
                    <a:lumMod val="50000"/>
                  </a:schemeClr>
                </a:solidFill>
              </a:rPr>
              <a:t>were the two </a:t>
            </a:r>
            <a:r>
              <a:rPr lang="en-GB" sz="1200" u="sng" dirty="0">
                <a:solidFill>
                  <a:schemeClr val="accent4">
                    <a:lumMod val="50000"/>
                  </a:schemeClr>
                </a:solidFill>
              </a:rPr>
              <a:t>main</a:t>
            </a:r>
            <a:r>
              <a:rPr lang="en-GB" sz="1200" dirty="0">
                <a:solidFill>
                  <a:schemeClr val="accent4">
                    <a:lumMod val="50000"/>
                  </a:schemeClr>
                </a:solidFill>
              </a:rPr>
              <a:t> sources of support approached by clients at </a:t>
            </a:r>
            <a:r>
              <a:rPr lang="en-GB" sz="1200" dirty="0" smtClean="0">
                <a:solidFill>
                  <a:schemeClr val="accent4">
                    <a:lumMod val="50000"/>
                  </a:schemeClr>
                </a:solidFill>
              </a:rPr>
              <a:t>around the same time as first approaching STANTA or since.</a:t>
            </a:r>
          </a:p>
          <a:p>
            <a:pPr lvl="0">
              <a:spcBef>
                <a:spcPts val="900"/>
              </a:spcBef>
              <a:buFont typeface="Arial" pitchFamily="34" charset="0"/>
              <a:buChar char="•"/>
              <a:defRPr/>
            </a:pPr>
            <a:r>
              <a:rPr lang="en-GB" sz="1200" dirty="0" smtClean="0">
                <a:solidFill>
                  <a:schemeClr val="accent4">
                    <a:lumMod val="50000"/>
                  </a:schemeClr>
                </a:solidFill>
              </a:rPr>
              <a:t> Otherwise</a:t>
            </a:r>
            <a:r>
              <a:rPr lang="en-GB" sz="1200" dirty="0">
                <a:solidFill>
                  <a:schemeClr val="accent4">
                    <a:lumMod val="50000"/>
                  </a:schemeClr>
                </a:solidFill>
              </a:rPr>
              <a:t>, </a:t>
            </a:r>
            <a:r>
              <a:rPr lang="en-GB" sz="1200" dirty="0" smtClean="0">
                <a:solidFill>
                  <a:schemeClr val="accent4">
                    <a:lumMod val="50000"/>
                  </a:schemeClr>
                </a:solidFill>
              </a:rPr>
              <a:t>close to three out of </a:t>
            </a:r>
            <a:r>
              <a:rPr lang="en-GB" sz="1200" dirty="0">
                <a:solidFill>
                  <a:schemeClr val="accent4">
                    <a:lumMod val="50000"/>
                  </a:schemeClr>
                </a:solidFill>
              </a:rPr>
              <a:t>ten clients </a:t>
            </a:r>
            <a:r>
              <a:rPr lang="en-GB" sz="1200" dirty="0" smtClean="0">
                <a:solidFill>
                  <a:schemeClr val="accent4">
                    <a:lumMod val="50000"/>
                  </a:schemeClr>
                </a:solidFill>
              </a:rPr>
              <a:t>(28%) </a:t>
            </a:r>
            <a:r>
              <a:rPr lang="en-GB" sz="1200" dirty="0">
                <a:solidFill>
                  <a:schemeClr val="accent4">
                    <a:lumMod val="50000"/>
                  </a:schemeClr>
                </a:solidFill>
              </a:rPr>
              <a:t>approached </a:t>
            </a:r>
            <a:r>
              <a:rPr lang="en-GB" sz="1200" u="sng" dirty="0">
                <a:solidFill>
                  <a:schemeClr val="accent4">
                    <a:lumMod val="50000"/>
                  </a:schemeClr>
                </a:solidFill>
              </a:rPr>
              <a:t>no other sources </a:t>
            </a:r>
            <a:r>
              <a:rPr lang="en-GB" sz="1200" dirty="0">
                <a:solidFill>
                  <a:schemeClr val="accent4">
                    <a:lumMod val="50000"/>
                  </a:schemeClr>
                </a:solidFill>
              </a:rPr>
              <a:t>and hence, depended uniquely on support from </a:t>
            </a:r>
            <a:r>
              <a:rPr lang="en-GB" sz="1200" dirty="0" smtClean="0">
                <a:solidFill>
                  <a:schemeClr val="accent4">
                    <a:lumMod val="50000"/>
                  </a:schemeClr>
                </a:solidFill>
              </a:rPr>
              <a:t>STANTA.</a:t>
            </a:r>
            <a:endParaRPr lang="en-GB" sz="1200" dirty="0">
              <a:solidFill>
                <a:schemeClr val="accent4">
                  <a:lumMod val="50000"/>
                </a:schemeClr>
              </a:solidFill>
            </a:endParaRPr>
          </a:p>
        </p:txBody>
      </p:sp>
      <p:sp>
        <p:nvSpPr>
          <p:cNvPr id="19" name="TextBox 18"/>
          <p:cNvSpPr txBox="1"/>
          <p:nvPr/>
        </p:nvSpPr>
        <p:spPr>
          <a:xfrm>
            <a:off x="481278" y="4560116"/>
            <a:ext cx="1366656" cy="276999"/>
          </a:xfrm>
          <a:prstGeom prst="rect">
            <a:avLst/>
          </a:prstGeom>
          <a:noFill/>
        </p:spPr>
        <p:txBody>
          <a:bodyPr wrap="none" rtlCol="0">
            <a:spAutoFit/>
          </a:bodyPr>
          <a:lstStyle/>
          <a:p>
            <a:r>
              <a:rPr lang="en-GB" sz="1200" dirty="0" smtClean="0"/>
              <a:t>Base: All users (50)</a:t>
            </a:r>
            <a:endParaRPr lang="en-GB" sz="1200" dirty="0"/>
          </a:p>
        </p:txBody>
      </p:sp>
      <p:sp>
        <p:nvSpPr>
          <p:cNvPr id="8" name="TextBox 7"/>
          <p:cNvSpPr txBox="1"/>
          <p:nvPr/>
        </p:nvSpPr>
        <p:spPr>
          <a:xfrm>
            <a:off x="5945294" y="2570759"/>
            <a:ext cx="2151140" cy="954107"/>
          </a:xfrm>
          <a:prstGeom prst="rect">
            <a:avLst/>
          </a:prstGeom>
          <a:solidFill>
            <a:prstClr val="white"/>
          </a:solidFill>
          <a:ln w="19050">
            <a:solidFill>
              <a:schemeClr val="tx1"/>
            </a:solidFill>
          </a:ln>
        </p:spPr>
        <p:txBody>
          <a:bodyPr wrap="square" rtlCol="0">
            <a:spAutoFit/>
          </a:bodyPr>
          <a:lstStyle/>
          <a:p>
            <a:pPr algn="ctr"/>
            <a:r>
              <a:rPr lang="en-GB" sz="1400" b="1" dirty="0" smtClean="0"/>
              <a:t>Bracketed figures show the % of clients advised to contact each source by STANTA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ontent Placeholder 11"/>
          <p:cNvGraphicFramePr>
            <a:graphicFrameLocks noGrp="1"/>
          </p:cNvGraphicFramePr>
          <p:nvPr>
            <p:ph sz="half" idx="2"/>
            <p:extLst>
              <p:ext uri="{D42A27DB-BD31-4B8C-83A1-F6EECF244321}">
                <p14:modId xmlns:p14="http://schemas.microsoft.com/office/powerpoint/2010/main" xmlns="" val="1059883763"/>
              </p:ext>
            </p:extLst>
          </p:nvPr>
        </p:nvGraphicFramePr>
        <p:xfrm>
          <a:off x="468085" y="1250303"/>
          <a:ext cx="4038600" cy="3526970"/>
        </p:xfrm>
        <a:graphic>
          <a:graphicData uri="http://schemas.openxmlformats.org/drawingml/2006/chart">
            <c:chart xmlns:c="http://schemas.openxmlformats.org/drawingml/2006/chart" xmlns:r="http://schemas.openxmlformats.org/officeDocument/2006/relationships" r:id="rId3"/>
          </a:graphicData>
        </a:graphic>
      </p:graphicFrame>
      <p:sp>
        <p:nvSpPr>
          <p:cNvPr id="7" name="Title 6"/>
          <p:cNvSpPr>
            <a:spLocks noGrp="1"/>
          </p:cNvSpPr>
          <p:nvPr>
            <p:ph type="title"/>
          </p:nvPr>
        </p:nvSpPr>
        <p:spPr>
          <a:xfrm>
            <a:off x="457200" y="274638"/>
            <a:ext cx="8229600" cy="900000"/>
          </a:xfrm>
        </p:spPr>
        <p:txBody>
          <a:bodyPr>
            <a:normAutofit/>
          </a:bodyPr>
          <a:lstStyle/>
          <a:p>
            <a:r>
              <a:rPr lang="en-GB" sz="2800" dirty="0" smtClean="0"/>
              <a:t> Rating of STANTA advice</a:t>
            </a:r>
            <a:endParaRPr lang="en-GB" sz="2800" dirty="0"/>
          </a:p>
        </p:txBody>
      </p:sp>
      <p:sp>
        <p:nvSpPr>
          <p:cNvPr id="5" name="Footer Placeholder 4"/>
          <p:cNvSpPr>
            <a:spLocks noGrp="1"/>
          </p:cNvSpPr>
          <p:nvPr>
            <p:ph type="ftr" sz="quarter" idx="11"/>
          </p:nvPr>
        </p:nvSpPr>
        <p:spPr/>
        <p:txBody>
          <a:bodyPr/>
          <a:lstStyle/>
          <a:p>
            <a:r>
              <a:rPr lang="en-GB" dirty="0" smtClean="0"/>
              <a:t>STANTA Business Advice Service: Users Feedback March 2015</a:t>
            </a:r>
            <a:endParaRPr lang="en-GB" dirty="0"/>
          </a:p>
        </p:txBody>
      </p:sp>
      <p:sp>
        <p:nvSpPr>
          <p:cNvPr id="6" name="Slide Number Placeholder 5"/>
          <p:cNvSpPr>
            <a:spLocks noGrp="1"/>
          </p:cNvSpPr>
          <p:nvPr>
            <p:ph type="sldNum" sz="quarter" idx="12"/>
          </p:nvPr>
        </p:nvSpPr>
        <p:spPr/>
        <p:txBody>
          <a:bodyPr/>
          <a:lstStyle/>
          <a:p>
            <a:fld id="{B4F3BF8F-E751-4CE7-98AA-A4F927220C5A}" type="slidenum">
              <a:rPr lang="en-GB" smtClean="0"/>
              <a:pPr/>
              <a:t>14</a:t>
            </a:fld>
            <a:endParaRPr lang="en-GB" dirty="0"/>
          </a:p>
        </p:txBody>
      </p:sp>
      <p:sp>
        <p:nvSpPr>
          <p:cNvPr id="23" name="Title 1"/>
          <p:cNvSpPr txBox="1">
            <a:spLocks/>
          </p:cNvSpPr>
          <p:nvPr/>
        </p:nvSpPr>
        <p:spPr>
          <a:xfrm>
            <a:off x="457200" y="4900778"/>
            <a:ext cx="8229600" cy="1296000"/>
          </a:xfrm>
          <a:prstGeom prst="rect">
            <a:avLst/>
          </a:prstGeom>
          <a:ln w="25400">
            <a:solidFill>
              <a:schemeClr val="accent3">
                <a:lumMod val="50000"/>
              </a:schemeClr>
            </a:solidFill>
          </a:ln>
        </p:spPr>
        <p:txBody>
          <a:bodyPr vert="horz" lIns="91440" tIns="45720" rIns="91440" bIns="45720" rtlCol="0" anchor="t" anchorCtr="0">
            <a:noAutofit/>
          </a:bodyPr>
          <a:lstStyle/>
          <a:p>
            <a:pPr lvl="0">
              <a:spcBef>
                <a:spcPct val="0"/>
              </a:spcBef>
              <a:buFont typeface="Arial" pitchFamily="34" charset="0"/>
              <a:buChar char="•"/>
              <a:defRPr/>
            </a:pPr>
            <a:endParaRPr lang="en-US" sz="600" dirty="0" smtClean="0"/>
          </a:p>
          <a:p>
            <a:pPr lvl="0">
              <a:spcBef>
                <a:spcPct val="0"/>
              </a:spcBef>
              <a:buFont typeface="Arial" pitchFamily="34" charset="0"/>
              <a:buChar char="•"/>
              <a:defRPr/>
            </a:pPr>
            <a:r>
              <a:rPr lang="en-GB" sz="1200" dirty="0">
                <a:solidFill>
                  <a:schemeClr val="accent4">
                    <a:lumMod val="50000"/>
                  </a:schemeClr>
                </a:solidFill>
              </a:rPr>
              <a:t> Focusing on the clients who had consulted other sources of advice </a:t>
            </a:r>
            <a:r>
              <a:rPr lang="en-GB" sz="1200" dirty="0" smtClean="0">
                <a:solidFill>
                  <a:schemeClr val="accent4">
                    <a:lumMod val="50000"/>
                  </a:schemeClr>
                </a:solidFill>
              </a:rPr>
              <a:t>(74% </a:t>
            </a:r>
            <a:r>
              <a:rPr lang="en-GB" sz="1200" dirty="0">
                <a:solidFill>
                  <a:schemeClr val="accent4">
                    <a:lumMod val="50000"/>
                  </a:schemeClr>
                </a:solidFill>
              </a:rPr>
              <a:t>of the survey total), </a:t>
            </a:r>
            <a:r>
              <a:rPr lang="en-GB" sz="1200" dirty="0" smtClean="0">
                <a:solidFill>
                  <a:schemeClr val="accent4">
                    <a:lumMod val="50000"/>
                  </a:schemeClr>
                </a:solidFill>
              </a:rPr>
              <a:t>6 out </a:t>
            </a:r>
            <a:r>
              <a:rPr lang="en-GB" sz="1200" dirty="0">
                <a:solidFill>
                  <a:schemeClr val="accent4">
                    <a:lumMod val="50000"/>
                  </a:schemeClr>
                </a:solidFill>
              </a:rPr>
              <a:t>of 10 (</a:t>
            </a:r>
            <a:r>
              <a:rPr lang="en-GB" sz="1200" dirty="0" smtClean="0">
                <a:solidFill>
                  <a:schemeClr val="accent4">
                    <a:lumMod val="50000"/>
                  </a:schemeClr>
                </a:solidFill>
              </a:rPr>
              <a:t>61%) </a:t>
            </a:r>
            <a:r>
              <a:rPr lang="en-GB" sz="1200" dirty="0">
                <a:solidFill>
                  <a:schemeClr val="accent4">
                    <a:lumMod val="50000"/>
                  </a:schemeClr>
                </a:solidFill>
              </a:rPr>
              <a:t>rated the support from </a:t>
            </a:r>
            <a:r>
              <a:rPr lang="en-GB" sz="1200" dirty="0" smtClean="0">
                <a:solidFill>
                  <a:schemeClr val="accent4">
                    <a:lumMod val="50000"/>
                  </a:schemeClr>
                </a:solidFill>
              </a:rPr>
              <a:t>STANTA as </a:t>
            </a:r>
            <a:r>
              <a:rPr lang="en-GB" sz="1200" dirty="0">
                <a:solidFill>
                  <a:schemeClr val="accent4">
                    <a:lumMod val="50000"/>
                  </a:schemeClr>
                </a:solidFill>
              </a:rPr>
              <a:t>‘</a:t>
            </a:r>
            <a:r>
              <a:rPr lang="en-GB" sz="1200" dirty="0" smtClean="0">
                <a:solidFill>
                  <a:schemeClr val="accent4">
                    <a:lumMod val="50000"/>
                  </a:schemeClr>
                </a:solidFill>
              </a:rPr>
              <a:t>more comprehensive’ </a:t>
            </a:r>
            <a:r>
              <a:rPr lang="en-GB" sz="1200" dirty="0">
                <a:solidFill>
                  <a:schemeClr val="accent4">
                    <a:lumMod val="50000"/>
                  </a:schemeClr>
                </a:solidFill>
              </a:rPr>
              <a:t>than other sources; </a:t>
            </a:r>
            <a:r>
              <a:rPr lang="en-GB" sz="1200" dirty="0" smtClean="0">
                <a:solidFill>
                  <a:schemeClr val="accent4">
                    <a:lumMod val="50000"/>
                  </a:schemeClr>
                </a:solidFill>
              </a:rPr>
              <a:t>over half (55%) </a:t>
            </a:r>
            <a:r>
              <a:rPr lang="en-GB" sz="1200" dirty="0">
                <a:solidFill>
                  <a:schemeClr val="accent4">
                    <a:lumMod val="50000"/>
                  </a:schemeClr>
                </a:solidFill>
              </a:rPr>
              <a:t>specifically rated it as </a:t>
            </a:r>
            <a:r>
              <a:rPr lang="en-GB" sz="1200" dirty="0" smtClean="0">
                <a:solidFill>
                  <a:schemeClr val="accent4">
                    <a:lumMod val="50000"/>
                  </a:schemeClr>
                </a:solidFill>
              </a:rPr>
              <a:t>‘much </a:t>
            </a:r>
            <a:r>
              <a:rPr lang="en-GB" sz="1200" dirty="0">
                <a:solidFill>
                  <a:schemeClr val="accent4">
                    <a:lumMod val="50000"/>
                  </a:schemeClr>
                </a:solidFill>
              </a:rPr>
              <a:t>more’ </a:t>
            </a:r>
            <a:r>
              <a:rPr lang="en-GB" sz="1200" dirty="0" smtClean="0">
                <a:solidFill>
                  <a:schemeClr val="accent4">
                    <a:lumMod val="50000"/>
                  </a:schemeClr>
                </a:solidFill>
              </a:rPr>
              <a:t>comprehensive.</a:t>
            </a:r>
            <a:endParaRPr lang="en-GB" sz="1200" dirty="0">
              <a:solidFill>
                <a:schemeClr val="accent4">
                  <a:lumMod val="50000"/>
                </a:schemeClr>
              </a:solidFill>
            </a:endParaRPr>
          </a:p>
          <a:p>
            <a:pPr lvl="0">
              <a:spcBef>
                <a:spcPct val="0"/>
              </a:spcBef>
              <a:buFont typeface="Arial" pitchFamily="34" charset="0"/>
              <a:buChar char="•"/>
              <a:defRPr/>
            </a:pPr>
            <a:endParaRPr lang="en-US" sz="800" dirty="0" smtClean="0"/>
          </a:p>
          <a:p>
            <a:pPr>
              <a:spcBef>
                <a:spcPct val="0"/>
              </a:spcBef>
              <a:buFont typeface="Arial" pitchFamily="34" charset="0"/>
              <a:buChar char="•"/>
              <a:defRPr/>
            </a:pPr>
            <a:r>
              <a:rPr lang="en-US" sz="1200" dirty="0" smtClean="0"/>
              <a:t>STANTA’s business advisers are very highly rated with close to 9 out of 10 (87%) agreeing strongly that they are both ‘professional’ and ‘knowledgeable’.</a:t>
            </a:r>
          </a:p>
        </p:txBody>
      </p:sp>
      <p:sp>
        <p:nvSpPr>
          <p:cNvPr id="19" name="TextBox 18"/>
          <p:cNvSpPr txBox="1"/>
          <p:nvPr/>
        </p:nvSpPr>
        <p:spPr>
          <a:xfrm>
            <a:off x="469581" y="4511695"/>
            <a:ext cx="1366656" cy="276999"/>
          </a:xfrm>
          <a:prstGeom prst="rect">
            <a:avLst/>
          </a:prstGeom>
          <a:noFill/>
        </p:spPr>
        <p:txBody>
          <a:bodyPr wrap="none" rtlCol="0">
            <a:spAutoFit/>
          </a:bodyPr>
          <a:lstStyle/>
          <a:p>
            <a:r>
              <a:rPr lang="en-GB" sz="1200" dirty="0" smtClean="0"/>
              <a:t>Base: All users (49)</a:t>
            </a:r>
            <a:endParaRPr lang="en-GB" sz="1200" dirty="0"/>
          </a:p>
        </p:txBody>
      </p:sp>
      <p:sp>
        <p:nvSpPr>
          <p:cNvPr id="16" name="TextBox 15"/>
          <p:cNvSpPr txBox="1"/>
          <p:nvPr/>
        </p:nvSpPr>
        <p:spPr>
          <a:xfrm>
            <a:off x="4631270" y="4511695"/>
            <a:ext cx="1366656" cy="276999"/>
          </a:xfrm>
          <a:prstGeom prst="rect">
            <a:avLst/>
          </a:prstGeom>
          <a:noFill/>
        </p:spPr>
        <p:txBody>
          <a:bodyPr wrap="none" rtlCol="0">
            <a:spAutoFit/>
          </a:bodyPr>
          <a:lstStyle/>
          <a:p>
            <a:r>
              <a:rPr lang="en-GB" sz="1200" dirty="0" smtClean="0"/>
              <a:t>Base: All users (50)</a:t>
            </a:r>
            <a:endParaRPr lang="en-GB" sz="1200" dirty="0"/>
          </a:p>
        </p:txBody>
      </p:sp>
      <p:graphicFrame>
        <p:nvGraphicFramePr>
          <p:cNvPr id="10" name="Content Placeholder 11"/>
          <p:cNvGraphicFramePr>
            <a:graphicFrameLocks noGrp="1"/>
          </p:cNvGraphicFramePr>
          <p:nvPr>
            <p:ph sz="half" idx="2"/>
            <p:extLst>
              <p:ext uri="{D42A27DB-BD31-4B8C-83A1-F6EECF244321}">
                <p14:modId xmlns:p14="http://schemas.microsoft.com/office/powerpoint/2010/main" xmlns="" val="3703958209"/>
              </p:ext>
            </p:extLst>
          </p:nvPr>
        </p:nvGraphicFramePr>
        <p:xfrm>
          <a:off x="4631270" y="1251748"/>
          <a:ext cx="4038600" cy="3536946"/>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 name="Content Placeholder 14"/>
          <p:cNvGraphicFramePr>
            <a:graphicFrameLocks noGrp="1"/>
          </p:cNvGraphicFramePr>
          <p:nvPr>
            <p:ph sz="half" idx="1"/>
            <p:extLst>
              <p:ext uri="{D42A27DB-BD31-4B8C-83A1-F6EECF244321}">
                <p14:modId xmlns:p14="http://schemas.microsoft.com/office/powerpoint/2010/main" xmlns="" val="982153972"/>
              </p:ext>
            </p:extLst>
          </p:nvPr>
        </p:nvGraphicFramePr>
        <p:xfrm>
          <a:off x="4611978" y="1271093"/>
          <a:ext cx="4039200" cy="3528000"/>
        </p:xfrm>
        <a:graphic>
          <a:graphicData uri="http://schemas.openxmlformats.org/drawingml/2006/chart">
            <c:chart xmlns:c="http://schemas.openxmlformats.org/drawingml/2006/chart" xmlns:r="http://schemas.openxmlformats.org/officeDocument/2006/relationships" r:id="rId3"/>
          </a:graphicData>
        </a:graphic>
      </p:graphicFrame>
      <p:sp>
        <p:nvSpPr>
          <p:cNvPr id="7" name="Title 6"/>
          <p:cNvSpPr>
            <a:spLocks noGrp="1"/>
          </p:cNvSpPr>
          <p:nvPr>
            <p:ph type="title"/>
          </p:nvPr>
        </p:nvSpPr>
        <p:spPr/>
        <p:txBody>
          <a:bodyPr>
            <a:normAutofit/>
          </a:bodyPr>
          <a:lstStyle/>
          <a:p>
            <a:r>
              <a:rPr lang="en-GB" sz="2800" dirty="0" smtClean="0"/>
              <a:t> Effect of STANTA advice</a:t>
            </a:r>
            <a:endParaRPr lang="en-GB" sz="2800" dirty="0"/>
          </a:p>
        </p:txBody>
      </p:sp>
      <p:sp>
        <p:nvSpPr>
          <p:cNvPr id="5" name="Footer Placeholder 4"/>
          <p:cNvSpPr>
            <a:spLocks noGrp="1"/>
          </p:cNvSpPr>
          <p:nvPr>
            <p:ph type="ftr" sz="quarter" idx="11"/>
          </p:nvPr>
        </p:nvSpPr>
        <p:spPr/>
        <p:txBody>
          <a:bodyPr/>
          <a:lstStyle/>
          <a:p>
            <a:r>
              <a:rPr lang="en-GB" dirty="0" smtClean="0"/>
              <a:t>STANTA Business Advice Service: Users Feedback March 2015</a:t>
            </a:r>
            <a:endParaRPr lang="en-GB" dirty="0"/>
          </a:p>
        </p:txBody>
      </p:sp>
      <p:sp>
        <p:nvSpPr>
          <p:cNvPr id="6" name="Slide Number Placeholder 5"/>
          <p:cNvSpPr>
            <a:spLocks noGrp="1"/>
          </p:cNvSpPr>
          <p:nvPr>
            <p:ph type="sldNum" sz="quarter" idx="12"/>
          </p:nvPr>
        </p:nvSpPr>
        <p:spPr/>
        <p:txBody>
          <a:bodyPr/>
          <a:lstStyle/>
          <a:p>
            <a:fld id="{B4F3BF8F-E751-4CE7-98AA-A4F927220C5A}" type="slidenum">
              <a:rPr lang="en-GB" smtClean="0"/>
              <a:pPr/>
              <a:t>15</a:t>
            </a:fld>
            <a:endParaRPr lang="en-GB" dirty="0"/>
          </a:p>
        </p:txBody>
      </p:sp>
      <p:sp>
        <p:nvSpPr>
          <p:cNvPr id="23" name="Title 1"/>
          <p:cNvSpPr txBox="1">
            <a:spLocks/>
          </p:cNvSpPr>
          <p:nvPr/>
        </p:nvSpPr>
        <p:spPr>
          <a:xfrm>
            <a:off x="457200" y="4916335"/>
            <a:ext cx="8229600" cy="1296000"/>
          </a:xfrm>
          <a:prstGeom prst="rect">
            <a:avLst/>
          </a:prstGeom>
          <a:ln w="25400">
            <a:solidFill>
              <a:schemeClr val="accent3">
                <a:lumMod val="50000"/>
              </a:schemeClr>
            </a:solidFill>
          </a:ln>
        </p:spPr>
        <p:txBody>
          <a:bodyPr vert="horz" lIns="91440" tIns="45720" rIns="91440" bIns="45720" rtlCol="0" anchor="t" anchorCtr="0">
            <a:noAutofit/>
          </a:bodyPr>
          <a:lstStyle/>
          <a:p>
            <a:pPr lvl="0">
              <a:spcBef>
                <a:spcPct val="0"/>
              </a:spcBef>
              <a:buFont typeface="Arial" pitchFamily="34" charset="0"/>
              <a:buChar char="•"/>
              <a:defRPr/>
            </a:pPr>
            <a:r>
              <a:rPr lang="en-US" sz="1200" dirty="0" smtClean="0"/>
              <a:t>  Over three-quarters of users (77%) feel advice from STANTA has given them the business confidence to succeed.</a:t>
            </a:r>
          </a:p>
          <a:p>
            <a:pPr lvl="0">
              <a:spcBef>
                <a:spcPct val="0"/>
              </a:spcBef>
              <a:buFont typeface="Arial" pitchFamily="34" charset="0"/>
              <a:buChar char="•"/>
              <a:defRPr/>
            </a:pPr>
            <a:endParaRPr lang="en-US" sz="1200" dirty="0" smtClean="0"/>
          </a:p>
          <a:p>
            <a:pPr lvl="0">
              <a:spcBef>
                <a:spcPct val="0"/>
              </a:spcBef>
              <a:buFont typeface="Arial" pitchFamily="34" charset="0"/>
              <a:buChar char="•"/>
              <a:defRPr/>
            </a:pPr>
            <a:r>
              <a:rPr lang="en-US" sz="1200" dirty="0" smtClean="0"/>
              <a:t>  And again around 7 in 10 (71%) – agree the advice from STANTA has enabled them to be ‘more realistic’ about business goals.</a:t>
            </a:r>
          </a:p>
          <a:p>
            <a:pPr lvl="0">
              <a:spcBef>
                <a:spcPct val="0"/>
              </a:spcBef>
              <a:defRPr/>
            </a:pPr>
            <a:endParaRPr lang="en-US" sz="1200" dirty="0" smtClean="0"/>
          </a:p>
          <a:p>
            <a:pPr lvl="0">
              <a:spcBef>
                <a:spcPct val="0"/>
              </a:spcBef>
              <a:buFont typeface="Arial" pitchFamily="34" charset="0"/>
              <a:buChar char="•"/>
              <a:defRPr/>
            </a:pPr>
            <a:r>
              <a:rPr lang="en-US" sz="1200" dirty="0" smtClean="0"/>
              <a:t>  Only a minority (23%) were not moved to reconsider their business idea or strategy as a result of the advice received from STANTA - 77% confirmed they had rethought their strategy to a greater or lesser extent.</a:t>
            </a:r>
          </a:p>
        </p:txBody>
      </p:sp>
      <p:sp>
        <p:nvSpPr>
          <p:cNvPr id="30" name="TextBox 29"/>
          <p:cNvSpPr txBox="1"/>
          <p:nvPr/>
        </p:nvSpPr>
        <p:spPr>
          <a:xfrm>
            <a:off x="4617415" y="4548453"/>
            <a:ext cx="1366656" cy="276999"/>
          </a:xfrm>
          <a:prstGeom prst="rect">
            <a:avLst/>
          </a:prstGeom>
          <a:noFill/>
        </p:spPr>
        <p:txBody>
          <a:bodyPr wrap="none" rtlCol="0">
            <a:spAutoFit/>
          </a:bodyPr>
          <a:lstStyle/>
          <a:p>
            <a:r>
              <a:rPr lang="en-GB" sz="1200" dirty="0" smtClean="0"/>
              <a:t>Base: All users (48)</a:t>
            </a:r>
            <a:endParaRPr lang="en-GB" sz="1200" dirty="0"/>
          </a:p>
        </p:txBody>
      </p:sp>
      <p:graphicFrame>
        <p:nvGraphicFramePr>
          <p:cNvPr id="13" name="Content Placeholder 11"/>
          <p:cNvGraphicFramePr>
            <a:graphicFrameLocks/>
          </p:cNvGraphicFramePr>
          <p:nvPr>
            <p:extLst>
              <p:ext uri="{D42A27DB-BD31-4B8C-83A1-F6EECF244321}">
                <p14:modId xmlns:p14="http://schemas.microsoft.com/office/powerpoint/2010/main" xmlns="" val="2529909489"/>
              </p:ext>
            </p:extLst>
          </p:nvPr>
        </p:nvGraphicFramePr>
        <p:xfrm>
          <a:off x="486746" y="1278293"/>
          <a:ext cx="4038600" cy="3517641"/>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496217" y="4542226"/>
            <a:ext cx="1366656" cy="276999"/>
          </a:xfrm>
          <a:prstGeom prst="rect">
            <a:avLst/>
          </a:prstGeom>
          <a:noFill/>
        </p:spPr>
        <p:txBody>
          <a:bodyPr wrap="none" rtlCol="0">
            <a:spAutoFit/>
          </a:bodyPr>
          <a:lstStyle/>
          <a:p>
            <a:r>
              <a:rPr lang="en-GB" sz="1200" dirty="0" smtClean="0"/>
              <a:t>Base: All users (50)</a:t>
            </a:r>
            <a:endParaRPr lang="en-GB" sz="1200" dirty="0"/>
          </a:p>
        </p:txBody>
      </p:sp>
      <p:sp>
        <p:nvSpPr>
          <p:cNvPr id="11" name="TextBox 10"/>
          <p:cNvSpPr txBox="1"/>
          <p:nvPr/>
        </p:nvSpPr>
        <p:spPr>
          <a:xfrm>
            <a:off x="522508" y="3069774"/>
            <a:ext cx="3960000" cy="276999"/>
          </a:xfrm>
          <a:prstGeom prst="rect">
            <a:avLst/>
          </a:prstGeom>
          <a:solidFill>
            <a:schemeClr val="bg1"/>
          </a:solidFill>
          <a:ln>
            <a:solidFill>
              <a:schemeClr val="accent3">
                <a:lumMod val="50000"/>
              </a:schemeClr>
            </a:solidFill>
          </a:ln>
        </p:spPr>
        <p:txBody>
          <a:bodyPr wrap="square" rtlCol="0">
            <a:spAutoFit/>
          </a:bodyPr>
          <a:lstStyle/>
          <a:p>
            <a:r>
              <a:rPr lang="en-GB" sz="1200" dirty="0" smtClean="0"/>
              <a:t>...enabled me to be more realistic about my goals”</a:t>
            </a:r>
            <a:endParaRPr lang="en-GB" sz="1200" dirty="0"/>
          </a:p>
        </p:txBody>
      </p:sp>
      <p:sp>
        <p:nvSpPr>
          <p:cNvPr id="12" name="TextBox 11"/>
          <p:cNvSpPr txBox="1"/>
          <p:nvPr/>
        </p:nvSpPr>
        <p:spPr>
          <a:xfrm>
            <a:off x="534943" y="1598580"/>
            <a:ext cx="3960000" cy="276999"/>
          </a:xfrm>
          <a:prstGeom prst="rect">
            <a:avLst/>
          </a:prstGeom>
          <a:solidFill>
            <a:schemeClr val="bg1"/>
          </a:solidFill>
          <a:ln>
            <a:solidFill>
              <a:schemeClr val="accent3">
                <a:lumMod val="50000"/>
              </a:schemeClr>
            </a:solidFill>
          </a:ln>
        </p:spPr>
        <p:txBody>
          <a:bodyPr wrap="square" rtlCol="0">
            <a:spAutoFit/>
          </a:bodyPr>
          <a:lstStyle/>
          <a:p>
            <a:r>
              <a:rPr lang="en-GB" sz="1200" dirty="0" smtClean="0"/>
              <a:t>...provided me with the business confidence to succeed</a:t>
            </a:r>
            <a:endParaRPr lang="en-GB" sz="1200" dirty="0"/>
          </a:p>
        </p:txBody>
      </p:sp>
      <p:sp>
        <p:nvSpPr>
          <p:cNvPr id="14" name="TextBox 13"/>
          <p:cNvSpPr txBox="1"/>
          <p:nvPr/>
        </p:nvSpPr>
        <p:spPr>
          <a:xfrm>
            <a:off x="429204" y="1268961"/>
            <a:ext cx="2351314" cy="338554"/>
          </a:xfrm>
          <a:prstGeom prst="rect">
            <a:avLst/>
          </a:prstGeom>
          <a:noFill/>
        </p:spPr>
        <p:txBody>
          <a:bodyPr wrap="square" rtlCol="0">
            <a:spAutoFit/>
          </a:bodyPr>
          <a:lstStyle/>
          <a:p>
            <a:r>
              <a:rPr lang="en-GB" sz="1600" dirty="0" smtClean="0"/>
              <a:t>“Stanta has...”</a:t>
            </a:r>
            <a:endParaRPr lang="en-GB" sz="1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4"/>
          <p:cNvGraphicFramePr>
            <a:graphicFrameLocks noGrp="1"/>
          </p:cNvGraphicFramePr>
          <p:nvPr>
            <p:ph sz="half" idx="1"/>
            <p:extLst/>
          </p:nvPr>
        </p:nvGraphicFramePr>
        <p:xfrm>
          <a:off x="4647600" y="1271098"/>
          <a:ext cx="4039200" cy="351550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ontent Placeholder 11"/>
          <p:cNvGraphicFramePr>
            <a:graphicFrameLocks noGrp="1"/>
          </p:cNvGraphicFramePr>
          <p:nvPr>
            <p:ph sz="half" idx="2"/>
            <p:extLst>
              <p:ext uri="{D42A27DB-BD31-4B8C-83A1-F6EECF244321}">
                <p14:modId xmlns:p14="http://schemas.microsoft.com/office/powerpoint/2010/main" xmlns="" val="3412531082"/>
              </p:ext>
            </p:extLst>
          </p:nvPr>
        </p:nvGraphicFramePr>
        <p:xfrm>
          <a:off x="477416" y="1259633"/>
          <a:ext cx="4038600" cy="3536302"/>
        </p:xfrm>
        <a:graphic>
          <a:graphicData uri="http://schemas.openxmlformats.org/drawingml/2006/chart">
            <c:chart xmlns:c="http://schemas.openxmlformats.org/drawingml/2006/chart" xmlns:r="http://schemas.openxmlformats.org/officeDocument/2006/relationships" r:id="rId4"/>
          </a:graphicData>
        </a:graphic>
      </p:graphicFrame>
      <p:sp>
        <p:nvSpPr>
          <p:cNvPr id="7" name="Title 6"/>
          <p:cNvSpPr>
            <a:spLocks noGrp="1"/>
          </p:cNvSpPr>
          <p:nvPr>
            <p:ph type="title"/>
          </p:nvPr>
        </p:nvSpPr>
        <p:spPr>
          <a:xfrm>
            <a:off x="457200" y="274638"/>
            <a:ext cx="8229600" cy="900000"/>
          </a:xfrm>
        </p:spPr>
        <p:txBody>
          <a:bodyPr>
            <a:normAutofit/>
          </a:bodyPr>
          <a:lstStyle/>
          <a:p>
            <a:r>
              <a:rPr lang="en-GB" sz="2800" dirty="0" smtClean="0"/>
              <a:t>Perceived “Value” of STANTA advice</a:t>
            </a:r>
            <a:endParaRPr lang="en-GB" sz="2800" dirty="0"/>
          </a:p>
        </p:txBody>
      </p:sp>
      <p:sp>
        <p:nvSpPr>
          <p:cNvPr id="5" name="Footer Placeholder 4"/>
          <p:cNvSpPr>
            <a:spLocks noGrp="1"/>
          </p:cNvSpPr>
          <p:nvPr>
            <p:ph type="ftr" sz="quarter" idx="11"/>
          </p:nvPr>
        </p:nvSpPr>
        <p:spPr/>
        <p:txBody>
          <a:bodyPr/>
          <a:lstStyle/>
          <a:p>
            <a:r>
              <a:rPr lang="en-GB" dirty="0" smtClean="0"/>
              <a:t>STANTA Business Advice Service: Users Feedback March 2015</a:t>
            </a:r>
            <a:endParaRPr lang="en-GB" dirty="0"/>
          </a:p>
        </p:txBody>
      </p:sp>
      <p:sp>
        <p:nvSpPr>
          <p:cNvPr id="6" name="Slide Number Placeholder 5"/>
          <p:cNvSpPr>
            <a:spLocks noGrp="1"/>
          </p:cNvSpPr>
          <p:nvPr>
            <p:ph type="sldNum" sz="quarter" idx="12"/>
          </p:nvPr>
        </p:nvSpPr>
        <p:spPr/>
        <p:txBody>
          <a:bodyPr/>
          <a:lstStyle/>
          <a:p>
            <a:fld id="{B4F3BF8F-E751-4CE7-98AA-A4F927220C5A}" type="slidenum">
              <a:rPr lang="en-GB" smtClean="0"/>
              <a:pPr/>
              <a:t>16</a:t>
            </a:fld>
            <a:endParaRPr lang="en-GB" dirty="0"/>
          </a:p>
        </p:txBody>
      </p:sp>
      <p:sp>
        <p:nvSpPr>
          <p:cNvPr id="23" name="Title 1"/>
          <p:cNvSpPr txBox="1">
            <a:spLocks/>
          </p:cNvSpPr>
          <p:nvPr/>
        </p:nvSpPr>
        <p:spPr>
          <a:xfrm>
            <a:off x="457200" y="4900778"/>
            <a:ext cx="8229600" cy="1296000"/>
          </a:xfrm>
          <a:prstGeom prst="rect">
            <a:avLst/>
          </a:prstGeom>
          <a:ln w="25400">
            <a:solidFill>
              <a:schemeClr val="accent3">
                <a:lumMod val="50000"/>
              </a:schemeClr>
            </a:solidFill>
          </a:ln>
        </p:spPr>
        <p:txBody>
          <a:bodyPr vert="horz" lIns="91440" tIns="45720" rIns="91440" bIns="45720" rtlCol="0" anchor="t" anchorCtr="0">
            <a:noAutofit/>
          </a:bodyPr>
          <a:lstStyle/>
          <a:p>
            <a:pPr lvl="0">
              <a:spcBef>
                <a:spcPct val="0"/>
              </a:spcBef>
              <a:buFont typeface="Arial" pitchFamily="34" charset="0"/>
              <a:buChar char="•"/>
              <a:defRPr/>
            </a:pPr>
            <a:endParaRPr lang="en-US" sz="1200" dirty="0" smtClean="0"/>
          </a:p>
          <a:p>
            <a:pPr lvl="0">
              <a:spcBef>
                <a:spcPct val="0"/>
              </a:spcBef>
              <a:buFont typeface="Arial" pitchFamily="34" charset="0"/>
              <a:buChar char="•"/>
              <a:defRPr/>
            </a:pPr>
            <a:r>
              <a:rPr lang="en-US" sz="1200" dirty="0" smtClean="0"/>
              <a:t>  With the exception of 1 user in 10, the great majority rated STANTA’s advice as ‘valuable’; 7 out of 10 (73%) believing it to be either ‘extremely’ or ‘very’ valuable.</a:t>
            </a:r>
          </a:p>
          <a:p>
            <a:pPr lvl="0">
              <a:spcBef>
                <a:spcPct val="0"/>
              </a:spcBef>
              <a:buFont typeface="Arial" pitchFamily="34" charset="0"/>
              <a:buChar char="•"/>
              <a:defRPr/>
            </a:pPr>
            <a:endParaRPr lang="en-US" sz="1200" dirty="0" smtClean="0"/>
          </a:p>
          <a:p>
            <a:pPr lvl="0">
              <a:spcBef>
                <a:spcPct val="0"/>
              </a:spcBef>
              <a:buFont typeface="Arial" pitchFamily="34" charset="0"/>
              <a:buChar char="•"/>
              <a:defRPr/>
            </a:pPr>
            <a:r>
              <a:rPr lang="en-US" sz="1200" dirty="0" smtClean="0"/>
              <a:t>  Without STANTA’s free advice, over three-quarters (77%) would have found developing their business or business ideas more difficult  -  over 4 in 10 (44%) say it would have made it ‘a lot more difficult’.</a:t>
            </a:r>
          </a:p>
        </p:txBody>
      </p:sp>
      <p:sp>
        <p:nvSpPr>
          <p:cNvPr id="19" name="TextBox 18"/>
          <p:cNvSpPr txBox="1"/>
          <p:nvPr/>
        </p:nvSpPr>
        <p:spPr>
          <a:xfrm>
            <a:off x="469581" y="4511695"/>
            <a:ext cx="1366656" cy="276999"/>
          </a:xfrm>
          <a:prstGeom prst="rect">
            <a:avLst/>
          </a:prstGeom>
          <a:noFill/>
        </p:spPr>
        <p:txBody>
          <a:bodyPr wrap="none" rtlCol="0">
            <a:spAutoFit/>
          </a:bodyPr>
          <a:lstStyle/>
          <a:p>
            <a:r>
              <a:rPr lang="en-GB" sz="1200" dirty="0" smtClean="0"/>
              <a:t>Base: All users (48)</a:t>
            </a:r>
            <a:endParaRPr lang="en-GB" sz="1200" dirty="0"/>
          </a:p>
        </p:txBody>
      </p:sp>
      <p:sp>
        <p:nvSpPr>
          <p:cNvPr id="16" name="TextBox 15"/>
          <p:cNvSpPr txBox="1"/>
          <p:nvPr/>
        </p:nvSpPr>
        <p:spPr>
          <a:xfrm>
            <a:off x="4631270" y="4511695"/>
            <a:ext cx="1366656" cy="276999"/>
          </a:xfrm>
          <a:prstGeom prst="rect">
            <a:avLst/>
          </a:prstGeom>
          <a:noFill/>
        </p:spPr>
        <p:txBody>
          <a:bodyPr wrap="none" rtlCol="0">
            <a:spAutoFit/>
          </a:bodyPr>
          <a:lstStyle/>
          <a:p>
            <a:r>
              <a:rPr lang="en-GB" sz="1200" dirty="0" smtClean="0"/>
              <a:t>Base: All users (48)</a:t>
            </a:r>
            <a:endParaRPr lang="en-GB" sz="1200" dirty="0"/>
          </a:p>
        </p:txBody>
      </p:sp>
    </p:spTree>
    <p:extLst>
      <p:ext uri="{BB962C8B-B14F-4D97-AF65-F5344CB8AC3E}">
        <p14:creationId xmlns:p14="http://schemas.microsoft.com/office/powerpoint/2010/main" xmlns="" val="5432037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GB" sz="2800" dirty="0" smtClean="0"/>
              <a:t> Main Areas in which STANTA has helped clients</a:t>
            </a:r>
            <a:endParaRPr lang="en-GB" sz="2800" dirty="0"/>
          </a:p>
        </p:txBody>
      </p:sp>
      <p:sp>
        <p:nvSpPr>
          <p:cNvPr id="5" name="Footer Placeholder 4"/>
          <p:cNvSpPr>
            <a:spLocks noGrp="1"/>
          </p:cNvSpPr>
          <p:nvPr>
            <p:ph type="ftr" sz="quarter" idx="11"/>
          </p:nvPr>
        </p:nvSpPr>
        <p:spPr/>
        <p:txBody>
          <a:bodyPr/>
          <a:lstStyle/>
          <a:p>
            <a:r>
              <a:rPr lang="en-GB" dirty="0" smtClean="0"/>
              <a:t>STANTA Business Advice Service: Users Feedback March 2015</a:t>
            </a:r>
            <a:endParaRPr lang="en-GB" dirty="0"/>
          </a:p>
        </p:txBody>
      </p:sp>
      <p:sp>
        <p:nvSpPr>
          <p:cNvPr id="6" name="Slide Number Placeholder 5"/>
          <p:cNvSpPr>
            <a:spLocks noGrp="1"/>
          </p:cNvSpPr>
          <p:nvPr>
            <p:ph type="sldNum" sz="quarter" idx="12"/>
          </p:nvPr>
        </p:nvSpPr>
        <p:spPr/>
        <p:txBody>
          <a:bodyPr/>
          <a:lstStyle/>
          <a:p>
            <a:fld id="{B4F3BF8F-E751-4CE7-98AA-A4F927220C5A}" type="slidenum">
              <a:rPr lang="en-GB" smtClean="0"/>
              <a:pPr/>
              <a:t>17</a:t>
            </a:fld>
            <a:endParaRPr lang="en-GB" dirty="0"/>
          </a:p>
        </p:txBody>
      </p:sp>
      <p:sp>
        <p:nvSpPr>
          <p:cNvPr id="23" name="Title 1"/>
          <p:cNvSpPr txBox="1">
            <a:spLocks/>
          </p:cNvSpPr>
          <p:nvPr/>
        </p:nvSpPr>
        <p:spPr>
          <a:xfrm>
            <a:off x="446856" y="5013320"/>
            <a:ext cx="8229600" cy="1296000"/>
          </a:xfrm>
          <a:prstGeom prst="rect">
            <a:avLst/>
          </a:prstGeom>
          <a:ln w="25400">
            <a:solidFill>
              <a:schemeClr val="accent3">
                <a:lumMod val="50000"/>
              </a:schemeClr>
            </a:solidFill>
          </a:ln>
        </p:spPr>
        <p:txBody>
          <a:bodyPr vert="horz" lIns="91440" tIns="45720" rIns="91440" bIns="45720" rtlCol="0" anchor="t" anchorCtr="0">
            <a:noAutofit/>
          </a:bodyPr>
          <a:lstStyle/>
          <a:p>
            <a:pPr lvl="0">
              <a:spcBef>
                <a:spcPct val="0"/>
              </a:spcBef>
              <a:buFont typeface="Arial" pitchFamily="34" charset="0"/>
              <a:buChar char="•"/>
              <a:defRPr/>
            </a:pPr>
            <a:r>
              <a:rPr lang="en-US" sz="1600" dirty="0"/>
              <a:t> </a:t>
            </a:r>
            <a:r>
              <a:rPr lang="en-US" sz="1200" dirty="0"/>
              <a:t>Asked to outline -  in their own words -  what difference STANTA has made to their business, </a:t>
            </a:r>
            <a:r>
              <a:rPr lang="en-US" sz="1200" dirty="0" smtClean="0"/>
              <a:t>most users spontaneously mentioned support in the area of Accounting/ Business </a:t>
            </a:r>
            <a:r>
              <a:rPr lang="en-US" sz="1200" dirty="0"/>
              <a:t>F</a:t>
            </a:r>
            <a:r>
              <a:rPr lang="en-US" sz="1200" dirty="0" smtClean="0"/>
              <a:t>inance and developing a better understanding of taxes.</a:t>
            </a:r>
            <a:endParaRPr lang="en-US" sz="1200" dirty="0"/>
          </a:p>
          <a:p>
            <a:pPr lvl="0">
              <a:spcBef>
                <a:spcPct val="0"/>
              </a:spcBef>
              <a:buFont typeface="Arial" pitchFamily="34" charset="0"/>
              <a:buChar char="•"/>
              <a:defRPr/>
            </a:pPr>
            <a:endParaRPr lang="en-US" sz="1200" dirty="0"/>
          </a:p>
          <a:p>
            <a:pPr lvl="0">
              <a:spcBef>
                <a:spcPct val="0"/>
              </a:spcBef>
              <a:buFont typeface="Arial" pitchFamily="34" charset="0"/>
              <a:buChar char="•"/>
              <a:defRPr/>
            </a:pPr>
            <a:r>
              <a:rPr lang="en-US" sz="1200" dirty="0"/>
              <a:t>  Over and above </a:t>
            </a:r>
            <a:r>
              <a:rPr lang="en-US" sz="1200" dirty="0" smtClean="0"/>
              <a:t>this aspect, </a:t>
            </a:r>
            <a:r>
              <a:rPr lang="en-US" sz="1200" dirty="0"/>
              <a:t>users emphasised the increased ‘business confidence’ instilled by STANTA and how they had become more ‘realistic’ about business ideas  -  a selection of verbatim comments highlighting those points </a:t>
            </a:r>
            <a:r>
              <a:rPr lang="en-US" sz="1200" dirty="0" smtClean="0"/>
              <a:t>is shown overleaf.</a:t>
            </a:r>
            <a:endParaRPr kumimoji="0" lang="en-US" sz="1200" b="0" i="0" u="none" strike="noStrike" kern="1200" cap="none" spc="0" normalizeH="0" baseline="0" noProof="0" dirty="0" smtClean="0">
              <a:ln>
                <a:noFill/>
              </a:ln>
              <a:solidFill>
                <a:schemeClr val="tx1"/>
              </a:solidFill>
              <a:effectLst/>
              <a:uLnTx/>
              <a:uFillTx/>
              <a:latin typeface="+mj-lt"/>
              <a:ea typeface="+mj-ea"/>
              <a:cs typeface="+mj-cs"/>
            </a:endParaRPr>
          </a:p>
        </p:txBody>
      </p:sp>
      <p:graphicFrame>
        <p:nvGraphicFramePr>
          <p:cNvPr id="15" name="Content Placeholder 14"/>
          <p:cNvGraphicFramePr>
            <a:graphicFrameLocks noGrp="1"/>
          </p:cNvGraphicFramePr>
          <p:nvPr>
            <p:ph sz="half" idx="1"/>
            <p:extLst>
              <p:ext uri="{D42A27DB-BD31-4B8C-83A1-F6EECF244321}">
                <p14:modId xmlns:p14="http://schemas.microsoft.com/office/powerpoint/2010/main" xmlns="" val="1248873725"/>
              </p:ext>
            </p:extLst>
          </p:nvPr>
        </p:nvGraphicFramePr>
        <p:xfrm>
          <a:off x="457200" y="1341438"/>
          <a:ext cx="8197850" cy="3527425"/>
        </p:xfrm>
        <a:graphic>
          <a:graphicData uri="http://schemas.openxmlformats.org/drawingml/2006/chart">
            <c:chart xmlns:c="http://schemas.openxmlformats.org/drawingml/2006/chart" xmlns:r="http://schemas.openxmlformats.org/officeDocument/2006/relationships" r:id="rId3"/>
          </a:graphicData>
        </a:graphic>
      </p:graphicFrame>
      <p:sp>
        <p:nvSpPr>
          <p:cNvPr id="19" name="TextBox 18"/>
          <p:cNvSpPr txBox="1"/>
          <p:nvPr/>
        </p:nvSpPr>
        <p:spPr>
          <a:xfrm>
            <a:off x="7290040" y="4588250"/>
            <a:ext cx="1366656" cy="276999"/>
          </a:xfrm>
          <a:prstGeom prst="rect">
            <a:avLst/>
          </a:prstGeom>
          <a:noFill/>
        </p:spPr>
        <p:txBody>
          <a:bodyPr wrap="none" rtlCol="0">
            <a:spAutoFit/>
          </a:bodyPr>
          <a:lstStyle/>
          <a:p>
            <a:r>
              <a:rPr lang="en-GB" sz="1200" dirty="0" smtClean="0"/>
              <a:t>Base: All users (50)</a:t>
            </a:r>
            <a:endParaRPr lang="en-GB" sz="1200" dirty="0"/>
          </a:p>
        </p:txBody>
      </p:sp>
    </p:spTree>
    <p:extLst>
      <p:ext uri="{BB962C8B-B14F-4D97-AF65-F5344CB8AC3E}">
        <p14:creationId xmlns:p14="http://schemas.microsoft.com/office/powerpoint/2010/main" xmlns="" val="9050950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83516"/>
            <a:ext cx="8229600" cy="900000"/>
          </a:xfrm>
        </p:spPr>
        <p:txBody>
          <a:bodyPr>
            <a:normAutofit fontScale="90000"/>
          </a:bodyPr>
          <a:lstStyle/>
          <a:p>
            <a:r>
              <a:rPr lang="en-GB" sz="2800" dirty="0" smtClean="0"/>
              <a:t>  Main </a:t>
            </a:r>
            <a:r>
              <a:rPr lang="en-GB" sz="2800" dirty="0"/>
              <a:t>Areas in which STANTA has helped </a:t>
            </a:r>
            <a:r>
              <a:rPr lang="en-GB" sz="2800" dirty="0" smtClean="0"/>
              <a:t>clients</a:t>
            </a:r>
            <a:br>
              <a:rPr lang="en-GB" sz="2800" dirty="0" smtClean="0"/>
            </a:br>
            <a:r>
              <a:rPr lang="en-GB" sz="2800" dirty="0" smtClean="0"/>
              <a:t>  (Illustrative verbatim comments) </a:t>
            </a:r>
            <a:endParaRPr lang="en-GB" sz="2800" dirty="0"/>
          </a:p>
        </p:txBody>
      </p:sp>
      <p:sp>
        <p:nvSpPr>
          <p:cNvPr id="6" name="Slide Number Placeholder 5"/>
          <p:cNvSpPr>
            <a:spLocks noGrp="1"/>
          </p:cNvSpPr>
          <p:nvPr>
            <p:ph type="sldNum" sz="quarter" idx="12"/>
          </p:nvPr>
        </p:nvSpPr>
        <p:spPr>
          <a:xfrm>
            <a:off x="4022576" y="6549267"/>
            <a:ext cx="1053480" cy="365125"/>
          </a:xfrm>
        </p:spPr>
        <p:txBody>
          <a:bodyPr/>
          <a:lstStyle/>
          <a:p>
            <a:fld id="{B4F3BF8F-E751-4CE7-98AA-A4F927220C5A}" type="slidenum">
              <a:rPr lang="en-GB" smtClean="0"/>
              <a:pPr/>
              <a:t>18</a:t>
            </a:fld>
            <a:endParaRPr lang="en-GB" dirty="0"/>
          </a:p>
        </p:txBody>
      </p:sp>
      <p:graphicFrame>
        <p:nvGraphicFramePr>
          <p:cNvPr id="15" name="Content Placeholder 14"/>
          <p:cNvGraphicFramePr>
            <a:graphicFrameLocks noGrp="1"/>
          </p:cNvGraphicFramePr>
          <p:nvPr>
            <p:ph sz="half" idx="1"/>
            <p:extLst>
              <p:ext uri="{D42A27DB-BD31-4B8C-83A1-F6EECF244321}">
                <p14:modId xmlns:p14="http://schemas.microsoft.com/office/powerpoint/2010/main" xmlns="" val="2071140214"/>
              </p:ext>
            </p:extLst>
          </p:nvPr>
        </p:nvGraphicFramePr>
        <p:xfrm>
          <a:off x="497929" y="1472681"/>
          <a:ext cx="8219256" cy="4244429"/>
        </p:xfrm>
        <a:graphic>
          <a:graphicData uri="http://schemas.openxmlformats.org/drawingml/2006/chart">
            <c:chart xmlns:c="http://schemas.openxmlformats.org/drawingml/2006/chart" xmlns:r="http://schemas.openxmlformats.org/officeDocument/2006/relationships" r:id="rId3"/>
          </a:graphicData>
        </a:graphic>
      </p:graphicFrame>
      <p:sp>
        <p:nvSpPr>
          <p:cNvPr id="12" name="Oval Callout 11"/>
          <p:cNvSpPr/>
          <p:nvPr/>
        </p:nvSpPr>
        <p:spPr>
          <a:xfrm>
            <a:off x="3384947" y="1942327"/>
            <a:ext cx="2268000" cy="1476000"/>
          </a:xfrm>
          <a:prstGeom prst="wedgeEllipseCallout">
            <a:avLst>
              <a:gd name="adj1" fmla="val 2400"/>
              <a:gd name="adj2" fmla="val 67672"/>
            </a:avLst>
          </a:prstGeom>
          <a:solidFill>
            <a:srgbClr val="FFE0A3"/>
          </a:solidFill>
          <a:ln w="9525">
            <a:solidFill>
              <a:srgbClr val="FFC043"/>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50" dirty="0" smtClean="0">
                <a:solidFill>
                  <a:srgbClr val="002060"/>
                </a:solidFill>
              </a:rPr>
              <a:t>‘They gave me the confidence to believe that my business was achievable and that I could do it!’</a:t>
            </a:r>
            <a:endParaRPr lang="en-GB" sz="1150" dirty="0">
              <a:solidFill>
                <a:srgbClr val="002060"/>
              </a:solidFill>
            </a:endParaRPr>
          </a:p>
        </p:txBody>
      </p:sp>
      <p:sp>
        <p:nvSpPr>
          <p:cNvPr id="16" name="Oval Callout 15"/>
          <p:cNvSpPr/>
          <p:nvPr/>
        </p:nvSpPr>
        <p:spPr>
          <a:xfrm>
            <a:off x="6205494" y="1905001"/>
            <a:ext cx="2268000" cy="1476000"/>
          </a:xfrm>
          <a:prstGeom prst="wedgeEllipseCallout">
            <a:avLst>
              <a:gd name="adj1" fmla="val -29923"/>
              <a:gd name="adj2" fmla="val 59051"/>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1150" dirty="0" smtClean="0">
                <a:solidFill>
                  <a:srgbClr val="002060"/>
                </a:solidFill>
              </a:rPr>
              <a:t>‘They helped me be more objective by seeing what I had achieved and what were the limitations of my business model.’</a:t>
            </a:r>
            <a:endParaRPr lang="en-GB" sz="1150" dirty="0">
              <a:solidFill>
                <a:srgbClr val="002060"/>
              </a:solidFill>
            </a:endParaRPr>
          </a:p>
        </p:txBody>
      </p:sp>
      <p:sp>
        <p:nvSpPr>
          <p:cNvPr id="24" name="Oval Callout 23"/>
          <p:cNvSpPr/>
          <p:nvPr/>
        </p:nvSpPr>
        <p:spPr>
          <a:xfrm>
            <a:off x="1764675" y="3792708"/>
            <a:ext cx="2663213" cy="1403986"/>
          </a:xfrm>
          <a:prstGeom prst="wedgeEllipseCallout">
            <a:avLst>
              <a:gd name="adj1" fmla="val 24622"/>
              <a:gd name="adj2" fmla="val 62500"/>
            </a:avLst>
          </a:prstGeom>
          <a:ln/>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dirty="0" smtClean="0">
                <a:solidFill>
                  <a:srgbClr val="002060"/>
                </a:solidFill>
              </a:rPr>
              <a:t>‘I was provided with useful insights into the running of a business that I had not thought about.’</a:t>
            </a:r>
          </a:p>
        </p:txBody>
      </p:sp>
      <p:sp>
        <p:nvSpPr>
          <p:cNvPr id="25" name="Oval Callout 24"/>
          <p:cNvSpPr/>
          <p:nvPr/>
        </p:nvSpPr>
        <p:spPr>
          <a:xfrm>
            <a:off x="4607557" y="3835567"/>
            <a:ext cx="2663250" cy="1396058"/>
          </a:xfrm>
          <a:prstGeom prst="wedgeEllipseCallout">
            <a:avLst>
              <a:gd name="adj1" fmla="val -29923"/>
              <a:gd name="adj2" fmla="val 59051"/>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1100" dirty="0" smtClean="0">
                <a:solidFill>
                  <a:srgbClr val="002060"/>
                </a:solidFill>
              </a:rPr>
              <a:t>‘The advisor was friendly, knowledgeable and gave lots of practical advice. He also posed questions which helped me reflect on the reasons for running a business.’</a:t>
            </a:r>
            <a:endParaRPr lang="en-GB" sz="1100" dirty="0">
              <a:solidFill>
                <a:srgbClr val="002060"/>
              </a:solidFill>
            </a:endParaRPr>
          </a:p>
        </p:txBody>
      </p:sp>
      <p:sp>
        <p:nvSpPr>
          <p:cNvPr id="26" name="TextBox 25"/>
          <p:cNvSpPr txBox="1"/>
          <p:nvPr/>
        </p:nvSpPr>
        <p:spPr>
          <a:xfrm>
            <a:off x="597155" y="1584218"/>
            <a:ext cx="2690320" cy="523220"/>
          </a:xfrm>
          <a:prstGeom prst="rect">
            <a:avLst/>
          </a:prstGeom>
          <a:noFill/>
        </p:spPr>
        <p:txBody>
          <a:bodyPr wrap="square" rtlCol="0">
            <a:spAutoFit/>
          </a:bodyPr>
          <a:lstStyle/>
          <a:p>
            <a:r>
              <a:rPr lang="en-GB" sz="1400" b="1" dirty="0" smtClean="0"/>
              <a:t>Accounting/ business finance/ taxes</a:t>
            </a:r>
            <a:endParaRPr lang="en-GB" sz="1400" b="1" dirty="0"/>
          </a:p>
        </p:txBody>
      </p:sp>
      <p:sp>
        <p:nvSpPr>
          <p:cNvPr id="27" name="TextBox 26"/>
          <p:cNvSpPr txBox="1"/>
          <p:nvPr/>
        </p:nvSpPr>
        <p:spPr>
          <a:xfrm>
            <a:off x="3399559" y="1587322"/>
            <a:ext cx="2687216" cy="307777"/>
          </a:xfrm>
          <a:prstGeom prst="rect">
            <a:avLst/>
          </a:prstGeom>
          <a:noFill/>
        </p:spPr>
        <p:txBody>
          <a:bodyPr wrap="square" rtlCol="0">
            <a:spAutoFit/>
          </a:bodyPr>
          <a:lstStyle/>
          <a:p>
            <a:r>
              <a:rPr lang="en-GB" sz="1400" b="1" dirty="0" smtClean="0"/>
              <a:t>Provided business confidence</a:t>
            </a:r>
            <a:endParaRPr lang="en-GB" sz="1400" b="1" dirty="0"/>
          </a:p>
        </p:txBody>
      </p:sp>
      <p:sp>
        <p:nvSpPr>
          <p:cNvPr id="28" name="TextBox 27"/>
          <p:cNvSpPr txBox="1"/>
          <p:nvPr/>
        </p:nvSpPr>
        <p:spPr>
          <a:xfrm>
            <a:off x="6443399" y="1581095"/>
            <a:ext cx="1988783" cy="307777"/>
          </a:xfrm>
          <a:prstGeom prst="rect">
            <a:avLst/>
          </a:prstGeom>
          <a:noFill/>
        </p:spPr>
        <p:txBody>
          <a:bodyPr wrap="square" rtlCol="0">
            <a:spAutoFit/>
          </a:bodyPr>
          <a:lstStyle/>
          <a:p>
            <a:r>
              <a:rPr lang="en-GB" sz="1400" b="1" dirty="0" smtClean="0"/>
              <a:t>Provided a reality check</a:t>
            </a:r>
            <a:endParaRPr lang="en-GB" sz="1400" b="1" dirty="0"/>
          </a:p>
        </p:txBody>
      </p:sp>
      <p:sp>
        <p:nvSpPr>
          <p:cNvPr id="29" name="TextBox 28"/>
          <p:cNvSpPr txBox="1"/>
          <p:nvPr/>
        </p:nvSpPr>
        <p:spPr>
          <a:xfrm>
            <a:off x="457200" y="5103994"/>
            <a:ext cx="2471415" cy="523220"/>
          </a:xfrm>
          <a:prstGeom prst="rect">
            <a:avLst/>
          </a:prstGeom>
          <a:noFill/>
        </p:spPr>
        <p:txBody>
          <a:bodyPr wrap="square" rtlCol="0">
            <a:spAutoFit/>
          </a:bodyPr>
          <a:lstStyle/>
          <a:p>
            <a:r>
              <a:rPr lang="en-GB" sz="1400" b="1" dirty="0" smtClean="0"/>
              <a:t>Broadened awareness of business set-up requirements</a:t>
            </a:r>
            <a:endParaRPr lang="en-GB" sz="1400" b="1" dirty="0"/>
          </a:p>
        </p:txBody>
      </p:sp>
      <p:sp>
        <p:nvSpPr>
          <p:cNvPr id="30" name="TextBox 29"/>
          <p:cNvSpPr txBox="1"/>
          <p:nvPr/>
        </p:nvSpPr>
        <p:spPr>
          <a:xfrm>
            <a:off x="6711066" y="5193890"/>
            <a:ext cx="2210993" cy="523220"/>
          </a:xfrm>
          <a:prstGeom prst="rect">
            <a:avLst/>
          </a:prstGeom>
          <a:noFill/>
        </p:spPr>
        <p:txBody>
          <a:bodyPr wrap="square" rtlCol="0">
            <a:spAutoFit/>
          </a:bodyPr>
          <a:lstStyle/>
          <a:p>
            <a:r>
              <a:rPr lang="en-GB" sz="1400" b="1" dirty="0" smtClean="0"/>
              <a:t>Provided professional guidance &amp; support</a:t>
            </a:r>
            <a:endParaRPr lang="en-GB" sz="1400" b="1" dirty="0"/>
          </a:p>
        </p:txBody>
      </p:sp>
      <p:sp>
        <p:nvSpPr>
          <p:cNvPr id="17" name="Footer Placeholder 4"/>
          <p:cNvSpPr>
            <a:spLocks noGrp="1"/>
          </p:cNvSpPr>
          <p:nvPr>
            <p:ph type="ftr" sz="quarter" idx="11"/>
          </p:nvPr>
        </p:nvSpPr>
        <p:spPr>
          <a:xfrm>
            <a:off x="161528" y="6327317"/>
            <a:ext cx="4320000" cy="365125"/>
          </a:xfrm>
        </p:spPr>
        <p:txBody>
          <a:bodyPr/>
          <a:lstStyle/>
          <a:p>
            <a:r>
              <a:rPr lang="en-GB" dirty="0" smtClean="0"/>
              <a:t>STANTA Business Advice Service: Users Feedback March 2015</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ontent Placeholder 11"/>
          <p:cNvGraphicFramePr>
            <a:graphicFrameLocks noGrp="1"/>
          </p:cNvGraphicFramePr>
          <p:nvPr>
            <p:ph sz="half" idx="2"/>
            <p:extLst>
              <p:ext uri="{D42A27DB-BD31-4B8C-83A1-F6EECF244321}">
                <p14:modId xmlns:p14="http://schemas.microsoft.com/office/powerpoint/2010/main" xmlns="" val="2734429128"/>
              </p:ext>
            </p:extLst>
          </p:nvPr>
        </p:nvGraphicFramePr>
        <p:xfrm>
          <a:off x="477415" y="1259633"/>
          <a:ext cx="8218715" cy="3508310"/>
        </p:xfrm>
        <a:graphic>
          <a:graphicData uri="http://schemas.openxmlformats.org/drawingml/2006/chart">
            <c:chart xmlns:c="http://schemas.openxmlformats.org/drawingml/2006/chart" xmlns:r="http://schemas.openxmlformats.org/officeDocument/2006/relationships" r:id="rId3"/>
          </a:graphicData>
        </a:graphic>
      </p:graphicFrame>
      <p:sp>
        <p:nvSpPr>
          <p:cNvPr id="7" name="Title 6"/>
          <p:cNvSpPr>
            <a:spLocks noGrp="1"/>
          </p:cNvSpPr>
          <p:nvPr>
            <p:ph type="title"/>
          </p:nvPr>
        </p:nvSpPr>
        <p:spPr>
          <a:xfrm>
            <a:off x="457200" y="274638"/>
            <a:ext cx="8229600" cy="900000"/>
          </a:xfrm>
        </p:spPr>
        <p:txBody>
          <a:bodyPr>
            <a:normAutofit/>
          </a:bodyPr>
          <a:lstStyle/>
          <a:p>
            <a:r>
              <a:rPr lang="en-GB" sz="2800" dirty="0" smtClean="0"/>
              <a:t>Likelihood to recommend STANTA’s advice to others</a:t>
            </a:r>
            <a:endParaRPr lang="en-GB" sz="2800" dirty="0"/>
          </a:p>
        </p:txBody>
      </p:sp>
      <p:sp>
        <p:nvSpPr>
          <p:cNvPr id="5" name="Footer Placeholder 4"/>
          <p:cNvSpPr>
            <a:spLocks noGrp="1"/>
          </p:cNvSpPr>
          <p:nvPr>
            <p:ph type="ftr" sz="quarter" idx="11"/>
          </p:nvPr>
        </p:nvSpPr>
        <p:spPr/>
        <p:txBody>
          <a:bodyPr/>
          <a:lstStyle/>
          <a:p>
            <a:r>
              <a:rPr lang="en-GB" dirty="0" smtClean="0"/>
              <a:t>STANTA Business Advice Service: Users Feedback March 2015</a:t>
            </a:r>
            <a:endParaRPr lang="en-GB" dirty="0"/>
          </a:p>
        </p:txBody>
      </p:sp>
      <p:sp>
        <p:nvSpPr>
          <p:cNvPr id="6" name="Slide Number Placeholder 5"/>
          <p:cNvSpPr>
            <a:spLocks noGrp="1"/>
          </p:cNvSpPr>
          <p:nvPr>
            <p:ph type="sldNum" sz="quarter" idx="12"/>
          </p:nvPr>
        </p:nvSpPr>
        <p:spPr/>
        <p:txBody>
          <a:bodyPr/>
          <a:lstStyle/>
          <a:p>
            <a:fld id="{B4F3BF8F-E751-4CE7-98AA-A4F927220C5A}" type="slidenum">
              <a:rPr lang="en-GB" smtClean="0"/>
              <a:pPr/>
              <a:t>19</a:t>
            </a:fld>
            <a:endParaRPr lang="en-GB" dirty="0"/>
          </a:p>
        </p:txBody>
      </p:sp>
      <p:sp>
        <p:nvSpPr>
          <p:cNvPr id="23" name="Title 1"/>
          <p:cNvSpPr txBox="1">
            <a:spLocks/>
          </p:cNvSpPr>
          <p:nvPr/>
        </p:nvSpPr>
        <p:spPr>
          <a:xfrm>
            <a:off x="457200" y="4900778"/>
            <a:ext cx="8229600" cy="1296000"/>
          </a:xfrm>
          <a:prstGeom prst="rect">
            <a:avLst/>
          </a:prstGeom>
          <a:ln w="25400">
            <a:solidFill>
              <a:schemeClr val="accent3">
                <a:lumMod val="50000"/>
              </a:schemeClr>
            </a:solidFill>
          </a:ln>
        </p:spPr>
        <p:txBody>
          <a:bodyPr vert="horz" lIns="91440" tIns="45720" rIns="91440" bIns="45720" rtlCol="0" anchor="t" anchorCtr="0">
            <a:noAutofit/>
          </a:bodyPr>
          <a:lstStyle/>
          <a:p>
            <a:pPr lvl="0">
              <a:spcBef>
                <a:spcPct val="0"/>
              </a:spcBef>
              <a:defRPr/>
            </a:pPr>
            <a:endParaRPr lang="en-US" sz="1600" dirty="0" smtClean="0"/>
          </a:p>
          <a:p>
            <a:pPr lvl="0">
              <a:spcBef>
                <a:spcPct val="0"/>
              </a:spcBef>
              <a:buFont typeface="Arial" pitchFamily="34" charset="0"/>
              <a:buChar char="•"/>
              <a:defRPr/>
            </a:pPr>
            <a:r>
              <a:rPr lang="en-US" sz="1200" dirty="0" smtClean="0"/>
              <a:t>  97% of STANTA users would be  ‘likely’ to recommend its advice service to other people thinking of starting or having just started a business; over 8 in 10 (88%) would be ‘extremely’ or ‘very’ likely to do so.</a:t>
            </a:r>
          </a:p>
          <a:p>
            <a:pPr lvl="0">
              <a:spcBef>
                <a:spcPct val="0"/>
              </a:spcBef>
              <a:buFont typeface="Arial" pitchFamily="34" charset="0"/>
              <a:buChar char="•"/>
              <a:defRPr/>
            </a:pPr>
            <a:endParaRPr kumimoji="0" lang="en-US" sz="1200" b="0" i="0" u="none" strike="noStrike" kern="1200" cap="none" spc="0" normalizeH="0" baseline="0" noProof="0" dirty="0" smtClean="0">
              <a:ln>
                <a:noFill/>
              </a:ln>
              <a:solidFill>
                <a:schemeClr val="tx1"/>
              </a:solidFill>
              <a:effectLst/>
              <a:uLnTx/>
              <a:uFillTx/>
              <a:latin typeface="+mj-lt"/>
              <a:ea typeface="+mj-ea"/>
              <a:cs typeface="+mj-cs"/>
            </a:endParaRPr>
          </a:p>
          <a:p>
            <a:pPr lvl="0">
              <a:spcBef>
                <a:spcPct val="0"/>
              </a:spcBef>
              <a:buFont typeface="Arial" pitchFamily="34" charset="0"/>
              <a:buChar char="•"/>
              <a:defRPr/>
            </a:pPr>
            <a:r>
              <a:rPr lang="en-US" sz="1200" dirty="0" smtClean="0">
                <a:latin typeface="+mj-lt"/>
                <a:ea typeface="+mj-ea"/>
                <a:cs typeface="+mj-cs"/>
              </a:rPr>
              <a:t>Two thirds (65%) are ‘extremely likely’ to recommend.</a:t>
            </a:r>
            <a:endParaRPr kumimoji="0" lang="en-US" sz="12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9" name="TextBox 18"/>
          <p:cNvSpPr txBox="1"/>
          <p:nvPr/>
        </p:nvSpPr>
        <p:spPr>
          <a:xfrm>
            <a:off x="469581" y="4511695"/>
            <a:ext cx="1366656" cy="276999"/>
          </a:xfrm>
          <a:prstGeom prst="rect">
            <a:avLst/>
          </a:prstGeom>
          <a:noFill/>
        </p:spPr>
        <p:txBody>
          <a:bodyPr wrap="none" rtlCol="0">
            <a:spAutoFit/>
          </a:bodyPr>
          <a:lstStyle/>
          <a:p>
            <a:r>
              <a:rPr lang="en-GB" sz="1200" dirty="0" smtClean="0"/>
              <a:t>Base: All users (48)</a:t>
            </a:r>
            <a:endParaRPr lang="en-GB"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659"/>
            <a:ext cx="8229600" cy="900000"/>
          </a:xfrm>
          <a:ln>
            <a:noFill/>
          </a:ln>
        </p:spPr>
        <p:txBody>
          <a:bodyPr>
            <a:normAutofit/>
          </a:bodyPr>
          <a:lstStyle/>
          <a:p>
            <a:r>
              <a:rPr lang="en-GB" dirty="0" smtClean="0"/>
              <a:t>Contents</a:t>
            </a:r>
            <a:endParaRPr lang="en-GB" dirty="0"/>
          </a:p>
        </p:txBody>
      </p:sp>
      <p:sp>
        <p:nvSpPr>
          <p:cNvPr id="4" name="Footer Placeholder 3"/>
          <p:cNvSpPr>
            <a:spLocks noGrp="1"/>
          </p:cNvSpPr>
          <p:nvPr>
            <p:ph type="ftr" sz="quarter" idx="11"/>
          </p:nvPr>
        </p:nvSpPr>
        <p:spPr>
          <a:xfrm>
            <a:off x="161528" y="6327317"/>
            <a:ext cx="4320000" cy="365125"/>
          </a:xfrm>
        </p:spPr>
        <p:txBody>
          <a:bodyPr/>
          <a:lstStyle/>
          <a:p>
            <a:r>
              <a:rPr lang="en-GB" dirty="0" smtClean="0"/>
              <a:t>STANTA Business Advice Service: Users Feedback March 2015</a:t>
            </a:r>
            <a:endParaRPr lang="en-GB" dirty="0"/>
          </a:p>
        </p:txBody>
      </p:sp>
      <p:sp>
        <p:nvSpPr>
          <p:cNvPr id="5" name="Slide Number Placeholder 4"/>
          <p:cNvSpPr>
            <a:spLocks noGrp="1"/>
          </p:cNvSpPr>
          <p:nvPr>
            <p:ph type="sldNum" sz="quarter" idx="12"/>
          </p:nvPr>
        </p:nvSpPr>
        <p:spPr/>
        <p:txBody>
          <a:bodyPr/>
          <a:lstStyle/>
          <a:p>
            <a:fld id="{B4F3BF8F-E751-4CE7-98AA-A4F927220C5A}" type="slidenum">
              <a:rPr lang="en-GB" smtClean="0"/>
              <a:pPr/>
              <a:t>2</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xmlns="" val="839698557"/>
              </p:ext>
            </p:extLst>
          </p:nvPr>
        </p:nvGraphicFramePr>
        <p:xfrm>
          <a:off x="1058095" y="1002905"/>
          <a:ext cx="6912000" cy="5120926"/>
        </p:xfrm>
        <a:graphic>
          <a:graphicData uri="http://schemas.openxmlformats.org/drawingml/2006/table">
            <a:tbl>
              <a:tblPr firstRow="1" bandRow="1">
                <a:tableStyleId>{F2DE63D5-997A-4646-A377-4702673A728D}</a:tableStyleId>
              </a:tblPr>
              <a:tblGrid>
                <a:gridCol w="4685562"/>
                <a:gridCol w="2226438"/>
              </a:tblGrid>
              <a:tr h="306001">
                <a:tc>
                  <a:txBody>
                    <a:bodyPr/>
                    <a:lstStyle/>
                    <a:p>
                      <a:r>
                        <a:rPr lang="en-GB" sz="1400" b="0" u="none" dirty="0" smtClean="0">
                          <a:solidFill>
                            <a:schemeClr val="tx1"/>
                          </a:solidFill>
                          <a:latin typeface="+mn-lt"/>
                        </a:rPr>
                        <a:t>Subject</a:t>
                      </a:r>
                      <a:endParaRPr lang="en-GB" sz="1400" b="0" u="none" dirty="0">
                        <a:solidFill>
                          <a:schemeClr val="tx1"/>
                        </a:solidFill>
                        <a:latin typeface="+mn-lt"/>
                        <a:cs typeface="Arial" pitchFamily="34" charset="0"/>
                      </a:endParaRPr>
                    </a:p>
                  </a:txBody>
                  <a:tcP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marL="3175" lvl="1" indent="0" algn="ctr"/>
                      <a:r>
                        <a:rPr lang="en-GB" sz="1400" b="0" u="none" dirty="0" smtClean="0">
                          <a:solidFill>
                            <a:schemeClr val="tx1"/>
                          </a:solidFill>
                          <a:latin typeface="+mn-lt"/>
                        </a:rPr>
                        <a:t>Slides</a:t>
                      </a:r>
                      <a:endParaRPr lang="en-GB" sz="1400" b="0" u="none" dirty="0" smtClean="0">
                        <a:solidFill>
                          <a:schemeClr val="tx1"/>
                        </a:solidFill>
                        <a:latin typeface="+mn-lt"/>
                        <a:cs typeface="Arial" pitchFamily="34" charset="0"/>
                      </a:endParaRPr>
                    </a:p>
                  </a:txBody>
                  <a:tcP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r>
              <a:tr h="306001">
                <a:tc>
                  <a:txBody>
                    <a:bodyPr/>
                    <a:lstStyle/>
                    <a:p>
                      <a:pPr marL="0" lvl="1" indent="0" algn="l"/>
                      <a:r>
                        <a:rPr lang="en-GB" sz="1400" b="0" dirty="0" smtClean="0">
                          <a:solidFill>
                            <a:schemeClr val="tx1"/>
                          </a:solidFill>
                          <a:effectLst/>
                          <a:latin typeface="+mn-lt"/>
                        </a:rPr>
                        <a:t>Research background</a:t>
                      </a:r>
                      <a:endParaRPr lang="en-GB" sz="1400" b="0" dirty="0" smtClean="0">
                        <a:solidFill>
                          <a:schemeClr val="tx1"/>
                        </a:solidFill>
                        <a:effectLst/>
                        <a:latin typeface="+mn-lt"/>
                        <a:cs typeface="Arial"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r>
                        <a:rPr lang="en-GB" sz="1400" b="0" dirty="0" smtClean="0">
                          <a:solidFill>
                            <a:schemeClr val="tx1"/>
                          </a:solidFill>
                          <a:latin typeface="+mn-lt"/>
                        </a:rPr>
                        <a:t>3</a:t>
                      </a:r>
                      <a:endParaRPr lang="en-GB" sz="1400" b="0" dirty="0">
                        <a:solidFill>
                          <a:schemeClr val="tx1"/>
                        </a:solidFill>
                        <a:latin typeface="+mn-lt"/>
                        <a:cs typeface="Arial"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r>
              <a:tr h="306001">
                <a:tc>
                  <a:txBody>
                    <a:bodyPr/>
                    <a:lstStyle/>
                    <a:p>
                      <a:pPr marL="0" lvl="1" indent="0" algn="l"/>
                      <a:r>
                        <a:rPr lang="en-GB" sz="1400" b="0" dirty="0" smtClean="0">
                          <a:solidFill>
                            <a:schemeClr val="tx1"/>
                          </a:solidFill>
                          <a:effectLst/>
                          <a:latin typeface="+mn-lt"/>
                        </a:rPr>
                        <a:t>Research method &amp; achieved sample</a:t>
                      </a:r>
                      <a:endParaRPr lang="en-GB" sz="1400" b="0" dirty="0" smtClean="0">
                        <a:solidFill>
                          <a:schemeClr val="tx1"/>
                        </a:solidFill>
                        <a:effectLst/>
                        <a:latin typeface="+mn-lt"/>
                        <a:cs typeface="Arial"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r>
                        <a:rPr lang="en-GB" sz="1400" b="0" dirty="0" smtClean="0">
                          <a:solidFill>
                            <a:schemeClr val="tx1"/>
                          </a:solidFill>
                          <a:latin typeface="+mn-lt"/>
                        </a:rPr>
                        <a:t>4</a:t>
                      </a:r>
                      <a:endParaRPr lang="en-GB" sz="1400" b="0" dirty="0">
                        <a:solidFill>
                          <a:schemeClr val="tx1"/>
                        </a:solidFill>
                        <a:latin typeface="+mn-lt"/>
                        <a:cs typeface="Arial"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r>
              <a:tr h="306001">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400" b="0" u="none" dirty="0" smtClean="0">
                          <a:solidFill>
                            <a:schemeClr val="tx1"/>
                          </a:solidFill>
                          <a:effectLst/>
                          <a:latin typeface="+mn-lt"/>
                          <a:ea typeface="ヒラギノ角ゴ Pro W3" pitchFamily="-124" charset="-128"/>
                          <a:cs typeface="Arial" pitchFamily="34" charset="0"/>
                        </a:rPr>
                        <a:t>User profile</a:t>
                      </a: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r>
                        <a:rPr lang="en-GB" sz="1400" b="0" dirty="0" smtClean="0">
                          <a:solidFill>
                            <a:schemeClr val="tx1"/>
                          </a:solidFill>
                          <a:latin typeface="+mn-lt"/>
                          <a:cs typeface="Arial" pitchFamily="34" charset="0"/>
                        </a:rPr>
                        <a:t>5-7</a:t>
                      </a:r>
                      <a:endParaRPr lang="en-GB" sz="1400" b="0" dirty="0">
                        <a:solidFill>
                          <a:schemeClr val="tx1"/>
                        </a:solidFill>
                        <a:latin typeface="+mn-lt"/>
                        <a:cs typeface="Arial"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r>
              <a:tr h="306001">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400" b="0" u="none" dirty="0" smtClean="0">
                          <a:solidFill>
                            <a:schemeClr val="tx1"/>
                          </a:solidFill>
                          <a:effectLst/>
                          <a:latin typeface="+mn-lt"/>
                        </a:rPr>
                        <a:t>Main findings</a:t>
                      </a:r>
                      <a:endParaRPr lang="en-GB" sz="1400" b="0" u="none" dirty="0" smtClean="0">
                        <a:solidFill>
                          <a:schemeClr val="tx1"/>
                        </a:solidFill>
                        <a:effectLst/>
                        <a:latin typeface="+mn-lt"/>
                        <a:ea typeface="ヒラギノ角ゴ Pro W3" pitchFamily="-124" charset="-128"/>
                        <a:cs typeface="Arial"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solidFill>
                  </a:tcPr>
                </a:tc>
                <a:tc>
                  <a:txBody>
                    <a:bodyPr/>
                    <a:lstStyle/>
                    <a:p>
                      <a:pPr algn="ctr"/>
                      <a:endParaRPr lang="en-GB" sz="1400" b="0" dirty="0">
                        <a:solidFill>
                          <a:schemeClr val="tx1"/>
                        </a:solidFill>
                        <a:latin typeface="+mn-lt"/>
                        <a:cs typeface="Arial"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solidFill>
                  </a:tcPr>
                </a:tc>
              </a:tr>
              <a:tr h="306001">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400" b="0" dirty="0" smtClean="0">
                          <a:solidFill>
                            <a:schemeClr val="tx1"/>
                          </a:solidFill>
                          <a:effectLst/>
                          <a:latin typeface="+mn-lt"/>
                          <a:ea typeface="ヒラギノ角ゴ Pro W3" pitchFamily="-124" charset="-128"/>
                          <a:cs typeface="Arial" pitchFamily="34" charset="0"/>
                        </a:rPr>
                        <a:t>Contact with STANTA</a:t>
                      </a: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r>
                        <a:rPr lang="en-GB" sz="1400" b="0" dirty="0" smtClean="0">
                          <a:solidFill>
                            <a:schemeClr val="tx1"/>
                          </a:solidFill>
                          <a:latin typeface="+mn-lt"/>
                          <a:cs typeface="Arial" pitchFamily="34" charset="0"/>
                        </a:rPr>
                        <a:t>8</a:t>
                      </a:r>
                      <a:endParaRPr lang="en-GB" sz="1400" b="0" dirty="0">
                        <a:solidFill>
                          <a:schemeClr val="tx1"/>
                        </a:solidFill>
                        <a:latin typeface="+mn-lt"/>
                        <a:cs typeface="Arial"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r>
              <a:tr h="380971">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400" b="0" dirty="0" smtClean="0">
                          <a:solidFill>
                            <a:schemeClr val="tx1"/>
                          </a:solidFill>
                          <a:latin typeface="+mn-lt"/>
                        </a:rPr>
                        <a:t>Business status when first contacted STANTA (and now) </a:t>
                      </a:r>
                      <a:endParaRPr lang="en-GB" sz="1400" b="0" dirty="0" smtClean="0">
                        <a:solidFill>
                          <a:schemeClr val="tx1"/>
                        </a:solidFill>
                        <a:effectLst/>
                        <a:latin typeface="+mn-lt"/>
                        <a:ea typeface="ヒラギノ角ゴ Pro W3" pitchFamily="-124" charset="-128"/>
                        <a:cs typeface="Arial"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r>
                        <a:rPr lang="en-GB" sz="1400" b="0" dirty="0" smtClean="0">
                          <a:solidFill>
                            <a:schemeClr val="tx1"/>
                          </a:solidFill>
                          <a:latin typeface="+mn-lt"/>
                          <a:cs typeface="Arial" pitchFamily="34" charset="0"/>
                        </a:rPr>
                        <a:t>9</a:t>
                      </a:r>
                      <a:endParaRPr lang="en-GB" sz="1400" b="0" dirty="0">
                        <a:solidFill>
                          <a:schemeClr val="tx1"/>
                        </a:solidFill>
                        <a:latin typeface="+mn-lt"/>
                        <a:cs typeface="Arial"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r>
              <a:tr h="380971">
                <a:tc>
                  <a:txBody>
                    <a:bodyPr/>
                    <a:lstStyle/>
                    <a:p>
                      <a:pPr algn="l" eaLnBrk="0" hangingPunct="0">
                        <a:lnSpc>
                          <a:spcPct val="135000"/>
                        </a:lnSpc>
                        <a:defRPr/>
                      </a:pPr>
                      <a:r>
                        <a:rPr lang="en-GB" sz="1400" dirty="0" smtClean="0"/>
                        <a:t>Business Performance and Optimism</a:t>
                      </a:r>
                      <a:endParaRPr lang="en-GB" sz="1400" b="0" dirty="0" smtClean="0">
                        <a:solidFill>
                          <a:schemeClr val="tx1"/>
                        </a:solidFill>
                        <a:effectLst/>
                        <a:latin typeface="+mn-lt"/>
                        <a:ea typeface="ヒラギノ角ゴ Pro W3" pitchFamily="-124" charset="-128"/>
                        <a:cs typeface="Arial"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r>
                        <a:rPr lang="en-GB" sz="1400" b="0" dirty="0" smtClean="0">
                          <a:solidFill>
                            <a:schemeClr val="tx1"/>
                          </a:solidFill>
                          <a:latin typeface="+mn-lt"/>
                          <a:cs typeface="Arial" pitchFamily="34" charset="0"/>
                        </a:rPr>
                        <a:t>10</a:t>
                      </a:r>
                      <a:endParaRPr lang="en-GB" sz="1400" b="0" dirty="0">
                        <a:solidFill>
                          <a:schemeClr val="tx1"/>
                        </a:solidFill>
                        <a:latin typeface="+mn-lt"/>
                        <a:cs typeface="Arial"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r>
              <a:tr h="380971">
                <a:tc>
                  <a:txBody>
                    <a:bodyPr/>
                    <a:lstStyle/>
                    <a:p>
                      <a:pPr algn="l" eaLnBrk="0" hangingPunct="0">
                        <a:lnSpc>
                          <a:spcPct val="135000"/>
                        </a:lnSpc>
                        <a:defRPr/>
                      </a:pPr>
                      <a:r>
                        <a:rPr lang="en-GB" sz="1400" b="0" dirty="0" smtClean="0">
                          <a:solidFill>
                            <a:schemeClr val="tx1"/>
                          </a:solidFill>
                          <a:latin typeface="+mn-lt"/>
                        </a:rPr>
                        <a:t>Areas of advice from STANTA</a:t>
                      </a:r>
                      <a:r>
                        <a:rPr lang="en-GB" sz="1400" b="0" baseline="0" dirty="0" smtClean="0">
                          <a:solidFill>
                            <a:schemeClr val="tx1"/>
                          </a:solidFill>
                          <a:latin typeface="+mn-lt"/>
                        </a:rPr>
                        <a:t> – recalled/found ‘most practical’</a:t>
                      </a:r>
                      <a:endParaRPr lang="en-GB" sz="1400" b="0" dirty="0" smtClean="0">
                        <a:solidFill>
                          <a:schemeClr val="tx1"/>
                        </a:solidFill>
                        <a:effectLst/>
                        <a:latin typeface="+mn-lt"/>
                        <a:ea typeface="ヒラギノ角ゴ Pro W3" pitchFamily="-124" charset="-128"/>
                        <a:cs typeface="Arial"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r>
                        <a:rPr lang="en-GB" sz="1400" b="0" dirty="0" smtClean="0">
                          <a:solidFill>
                            <a:schemeClr val="tx1"/>
                          </a:solidFill>
                          <a:latin typeface="+mn-lt"/>
                          <a:cs typeface="Arial" pitchFamily="34" charset="0"/>
                        </a:rPr>
                        <a:t>11-12</a:t>
                      </a:r>
                      <a:endParaRPr lang="en-GB" sz="1400" b="0" dirty="0">
                        <a:solidFill>
                          <a:schemeClr val="tx1"/>
                        </a:solidFill>
                        <a:latin typeface="+mn-lt"/>
                        <a:cs typeface="Arial"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r>
              <a:tr h="306001">
                <a:tc>
                  <a:txBody>
                    <a:bodyPr/>
                    <a:lstStyle/>
                    <a:p>
                      <a:pPr marL="0" lvl="1" indent="0" algn="l"/>
                      <a:r>
                        <a:rPr lang="en-GB" sz="1400" b="0" dirty="0" smtClean="0">
                          <a:solidFill>
                            <a:schemeClr val="tx1"/>
                          </a:solidFill>
                          <a:latin typeface="+mn-lt"/>
                        </a:rPr>
                        <a:t>Other non-STANTA areas of advice consulted</a:t>
                      </a:r>
                      <a:endParaRPr lang="en-GB" sz="1400" b="0" dirty="0" smtClean="0">
                        <a:solidFill>
                          <a:schemeClr val="tx1"/>
                        </a:solidFill>
                        <a:effectLst/>
                        <a:latin typeface="+mn-lt"/>
                        <a:cs typeface="Arial"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r>
                        <a:rPr lang="en-GB" sz="1400" b="0" dirty="0" smtClean="0">
                          <a:solidFill>
                            <a:schemeClr val="tx1"/>
                          </a:solidFill>
                          <a:latin typeface="+mn-lt"/>
                          <a:cs typeface="Arial" pitchFamily="34" charset="0"/>
                        </a:rPr>
                        <a:t>13</a:t>
                      </a:r>
                      <a:endParaRPr lang="en-GB" sz="1400" b="0" dirty="0">
                        <a:solidFill>
                          <a:schemeClr val="tx1"/>
                        </a:solidFill>
                        <a:latin typeface="+mn-lt"/>
                        <a:cs typeface="Arial"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r>
              <a:tr h="306001">
                <a:tc>
                  <a:txBody>
                    <a:bodyPr/>
                    <a:lstStyle/>
                    <a:p>
                      <a:pPr marL="0" lvl="1" indent="0" algn="l"/>
                      <a:r>
                        <a:rPr lang="en-GB" sz="1400" b="0" dirty="0" smtClean="0">
                          <a:solidFill>
                            <a:schemeClr val="tx1"/>
                          </a:solidFill>
                          <a:latin typeface="+mn-lt"/>
                        </a:rPr>
                        <a:t>Rating of STANTA advice</a:t>
                      </a:r>
                      <a:endParaRPr lang="en-GB" sz="1400" b="0" dirty="0" smtClean="0">
                        <a:solidFill>
                          <a:schemeClr val="tx1"/>
                        </a:solidFill>
                        <a:effectLst/>
                        <a:latin typeface="+mn-lt"/>
                        <a:cs typeface="Arial"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r>
                        <a:rPr lang="en-GB" sz="1400" b="0" dirty="0" smtClean="0">
                          <a:solidFill>
                            <a:schemeClr val="tx1"/>
                          </a:solidFill>
                          <a:latin typeface="+mn-lt"/>
                          <a:cs typeface="Arial" pitchFamily="34" charset="0"/>
                        </a:rPr>
                        <a:t>14</a:t>
                      </a:r>
                      <a:endParaRPr lang="en-GB" sz="1400" b="0" dirty="0">
                        <a:solidFill>
                          <a:schemeClr val="tx1"/>
                        </a:solidFill>
                        <a:latin typeface="+mn-lt"/>
                        <a:cs typeface="Arial"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r>
              <a:tr h="306001">
                <a:tc>
                  <a:txBody>
                    <a:bodyPr/>
                    <a:lstStyle/>
                    <a:p>
                      <a:pPr marL="0" lvl="1" indent="0" algn="l"/>
                      <a:r>
                        <a:rPr lang="en-GB" sz="1400" b="0" dirty="0" smtClean="0">
                          <a:solidFill>
                            <a:schemeClr val="tx1"/>
                          </a:solidFill>
                          <a:latin typeface="+mn-lt"/>
                        </a:rPr>
                        <a:t>Effect of STANTA advice</a:t>
                      </a:r>
                      <a:endParaRPr lang="en-GB" sz="1400" b="0" dirty="0" smtClean="0">
                        <a:solidFill>
                          <a:schemeClr val="tx1"/>
                        </a:solidFill>
                        <a:effectLst/>
                        <a:latin typeface="+mn-lt"/>
                        <a:cs typeface="Arial"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r>
                        <a:rPr lang="en-GB" sz="1400" b="0" dirty="0" smtClean="0">
                          <a:solidFill>
                            <a:schemeClr val="tx1"/>
                          </a:solidFill>
                          <a:latin typeface="+mn-lt"/>
                          <a:cs typeface="Arial" pitchFamily="34" charset="0"/>
                        </a:rPr>
                        <a:t>15</a:t>
                      </a:r>
                      <a:endParaRPr lang="en-GB" sz="1400" b="0" dirty="0">
                        <a:solidFill>
                          <a:schemeClr val="tx1"/>
                        </a:solidFill>
                        <a:latin typeface="+mn-lt"/>
                        <a:cs typeface="Arial"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r>
              <a:tr h="306001">
                <a:tc>
                  <a:txBody>
                    <a:bodyPr/>
                    <a:lstStyle/>
                    <a:p>
                      <a:pPr marL="0" lvl="1" indent="0" algn="l"/>
                      <a:r>
                        <a:rPr lang="en-GB" sz="1400" b="0" dirty="0" smtClean="0">
                          <a:solidFill>
                            <a:schemeClr val="tx1"/>
                          </a:solidFill>
                          <a:latin typeface="+mn-lt"/>
                        </a:rPr>
                        <a:t>Perceived “value” of STANTA advice</a:t>
                      </a:r>
                      <a:endParaRPr lang="en-GB" sz="1400" b="0" dirty="0" smtClean="0">
                        <a:solidFill>
                          <a:schemeClr val="tx1"/>
                        </a:solidFill>
                        <a:effectLst/>
                        <a:latin typeface="+mn-lt"/>
                        <a:cs typeface="Arial"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r>
                        <a:rPr lang="en-GB" sz="1400" b="0" dirty="0" smtClean="0">
                          <a:solidFill>
                            <a:schemeClr val="tx1"/>
                          </a:solidFill>
                          <a:latin typeface="+mn-lt"/>
                          <a:cs typeface="Arial" pitchFamily="34" charset="0"/>
                        </a:rPr>
                        <a:t>16</a:t>
                      </a:r>
                      <a:endParaRPr lang="en-GB" sz="1400" b="0" dirty="0">
                        <a:solidFill>
                          <a:schemeClr val="tx1"/>
                        </a:solidFill>
                        <a:latin typeface="+mn-lt"/>
                        <a:cs typeface="Arial"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r>
              <a:tr h="306001">
                <a:tc>
                  <a:txBody>
                    <a:bodyPr/>
                    <a:lstStyle/>
                    <a:p>
                      <a:pPr marL="0" lvl="1" indent="0" algn="l"/>
                      <a:r>
                        <a:rPr lang="en-GB" sz="1400" dirty="0" smtClean="0"/>
                        <a:t>Main Areas in which STANTA has helped clients</a:t>
                      </a:r>
                      <a:endParaRPr lang="en-GB" sz="1400" b="0" dirty="0" smtClean="0">
                        <a:solidFill>
                          <a:schemeClr val="tx1"/>
                        </a:solidFill>
                        <a:effectLst/>
                        <a:latin typeface="+mn-lt"/>
                        <a:cs typeface="Arial"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r>
                        <a:rPr lang="en-GB" sz="1400" b="0" dirty="0" smtClean="0">
                          <a:solidFill>
                            <a:schemeClr val="tx1"/>
                          </a:solidFill>
                          <a:latin typeface="+mn-lt"/>
                          <a:cs typeface="Arial" pitchFamily="34" charset="0"/>
                        </a:rPr>
                        <a:t>17-18</a:t>
                      </a:r>
                      <a:endParaRPr lang="en-GB" sz="1400" b="0" dirty="0">
                        <a:solidFill>
                          <a:schemeClr val="tx1"/>
                        </a:solidFill>
                        <a:latin typeface="+mn-lt"/>
                        <a:cs typeface="Arial"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r>
              <a:tr h="306001">
                <a:tc>
                  <a:txBody>
                    <a:bodyPr/>
                    <a:lstStyle/>
                    <a:p>
                      <a:pPr marL="0" lvl="1" indent="0" algn="l"/>
                      <a:r>
                        <a:rPr lang="en-GB" sz="1400" b="0" dirty="0" smtClean="0">
                          <a:solidFill>
                            <a:schemeClr val="tx1"/>
                          </a:solidFill>
                          <a:latin typeface="+mn-lt"/>
                        </a:rPr>
                        <a:t>Likelihood to recommend STANTA’s advice to others</a:t>
                      </a:r>
                      <a:endParaRPr lang="en-GB" sz="1400" b="0" dirty="0" smtClean="0">
                        <a:solidFill>
                          <a:schemeClr val="tx1"/>
                        </a:solidFill>
                        <a:effectLst/>
                        <a:latin typeface="+mn-lt"/>
                        <a:cs typeface="Arial"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r>
                        <a:rPr lang="en-GB" sz="1400" b="0" dirty="0" smtClean="0">
                          <a:solidFill>
                            <a:schemeClr val="tx1"/>
                          </a:solidFill>
                          <a:latin typeface="+mn-lt"/>
                          <a:cs typeface="Arial" pitchFamily="34" charset="0"/>
                        </a:rPr>
                        <a:t>19</a:t>
                      </a:r>
                      <a:endParaRPr lang="en-GB" sz="1400" b="0" dirty="0">
                        <a:solidFill>
                          <a:schemeClr val="tx1"/>
                        </a:solidFill>
                        <a:latin typeface="+mn-lt"/>
                        <a:cs typeface="Arial"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r>
              <a:tr h="306001">
                <a:tc>
                  <a:txBody>
                    <a:bodyPr/>
                    <a:lstStyle/>
                    <a:p>
                      <a:pPr marL="0" lvl="1" indent="0" algn="l"/>
                      <a:r>
                        <a:rPr lang="en-GB" sz="1400" b="0" dirty="0" smtClean="0">
                          <a:solidFill>
                            <a:schemeClr val="tx1"/>
                          </a:solidFill>
                          <a:latin typeface="+mn-lt"/>
                        </a:rPr>
                        <a:t>Overview of STANTA Users’ Perceptions</a:t>
                      </a:r>
                      <a:endParaRPr lang="en-GB" sz="1400" b="0" dirty="0" smtClean="0">
                        <a:solidFill>
                          <a:schemeClr val="tx1"/>
                        </a:solidFill>
                        <a:effectLst/>
                        <a:latin typeface="+mn-lt"/>
                        <a:cs typeface="Arial"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r>
                        <a:rPr lang="en-GB" sz="1400" b="0" dirty="0" smtClean="0">
                          <a:solidFill>
                            <a:schemeClr val="tx1"/>
                          </a:solidFill>
                          <a:latin typeface="+mn-lt"/>
                          <a:cs typeface="Arial" pitchFamily="34" charset="0"/>
                        </a:rPr>
                        <a:t>20-21</a:t>
                      </a:r>
                      <a:endParaRPr lang="en-GB" sz="1400" b="0" dirty="0">
                        <a:solidFill>
                          <a:schemeClr val="tx1"/>
                        </a:solidFill>
                        <a:latin typeface="+mn-lt"/>
                        <a:cs typeface="Arial"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14"/>
          <p:cNvGraphicFramePr>
            <a:graphicFrameLocks/>
          </p:cNvGraphicFramePr>
          <p:nvPr/>
        </p:nvGraphicFramePr>
        <p:xfrm>
          <a:off x="457200" y="1436915"/>
          <a:ext cx="8229599" cy="475861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57200" y="274638"/>
            <a:ext cx="8229600" cy="900000"/>
          </a:xfrm>
        </p:spPr>
        <p:txBody>
          <a:bodyPr>
            <a:normAutofit/>
          </a:bodyPr>
          <a:lstStyle/>
          <a:p>
            <a:r>
              <a:rPr lang="en-GB" sz="2800" dirty="0" smtClean="0"/>
              <a:t>Overview of STANTA Users’ Perceptions</a:t>
            </a:r>
            <a:endParaRPr lang="en-GB" sz="2800" dirty="0"/>
          </a:p>
        </p:txBody>
      </p:sp>
      <p:sp>
        <p:nvSpPr>
          <p:cNvPr id="3" name="Content Placeholder 2"/>
          <p:cNvSpPr>
            <a:spLocks noGrp="1"/>
          </p:cNvSpPr>
          <p:nvPr>
            <p:ph idx="1"/>
          </p:nvPr>
        </p:nvSpPr>
        <p:spPr>
          <a:xfrm>
            <a:off x="457200" y="1364691"/>
            <a:ext cx="8229600" cy="4741987"/>
          </a:xfrm>
        </p:spPr>
        <p:txBody>
          <a:bodyPr>
            <a:noAutofit/>
          </a:bodyPr>
          <a:lstStyle/>
          <a:p>
            <a:pPr>
              <a:buNone/>
            </a:pPr>
            <a:endParaRPr lang="en-GB" sz="1000" dirty="0" smtClean="0"/>
          </a:p>
          <a:p>
            <a:r>
              <a:rPr lang="en-GB" sz="1400" dirty="0" smtClean="0"/>
              <a:t>STANTA provides advice and support to a wide cross-section of small start-up and established businesses across manufacturing, retail and services.</a:t>
            </a:r>
          </a:p>
          <a:p>
            <a:endParaRPr lang="en-GB" sz="1400" dirty="0" smtClean="0"/>
          </a:p>
          <a:p>
            <a:r>
              <a:rPr lang="en-GB" sz="1400" dirty="0" smtClean="0"/>
              <a:t>STANTA additionally supports people ‘with a business idea’ who widely appreciate the agency’s impartial advice on its feasibility.</a:t>
            </a:r>
          </a:p>
          <a:p>
            <a:endParaRPr lang="en-GB" sz="1400" dirty="0" smtClean="0"/>
          </a:p>
          <a:p>
            <a:r>
              <a:rPr lang="en-GB" sz="1400" dirty="0" smtClean="0"/>
              <a:t>Almost all existing businesses approaching STANTA for advice in the past 2-3 years are continuing to trade whilst those on the point of starting their business when first approaching STANTA are now in operation.</a:t>
            </a:r>
          </a:p>
          <a:p>
            <a:endParaRPr lang="en-GB" sz="1400" dirty="0" smtClean="0"/>
          </a:p>
          <a:p>
            <a:r>
              <a:rPr lang="en-GB" sz="1400" dirty="0" smtClean="0"/>
              <a:t>Users acknowledge that STANTA has provided advice across a wide range of start up and ongoing business aspects -  those are </a:t>
            </a:r>
            <a:r>
              <a:rPr lang="en-GB" sz="1400" u="sng" dirty="0" smtClean="0"/>
              <a:t>not</a:t>
            </a:r>
            <a:r>
              <a:rPr lang="en-GB" sz="1400" dirty="0" smtClean="0"/>
              <a:t> limited to short-term issues but have guided people in their longer term thinking and business development  (eg Business, Financial and Marketing Planning).</a:t>
            </a:r>
          </a:p>
          <a:p>
            <a:endParaRPr lang="en-GB" sz="1400" dirty="0" smtClean="0"/>
          </a:p>
          <a:p>
            <a:r>
              <a:rPr lang="en-GB" sz="1400" dirty="0" smtClean="0"/>
              <a:t>STANTA has in effect provided the majority with a ‘one-stop’ source of advice with few other services consulted either at the same time as approaching STANTA or since (except where advised to do so by STANTA).</a:t>
            </a:r>
          </a:p>
          <a:p>
            <a:endParaRPr lang="en-GB" sz="1400" dirty="0" smtClean="0"/>
          </a:p>
          <a:p>
            <a:r>
              <a:rPr lang="en-GB" sz="1400" dirty="0" smtClean="0"/>
              <a:t>This limited consultation of other advice sources is supported by users’ consistent view that STANTA offers a ‘more comprehensive’ service than other sources.</a:t>
            </a:r>
          </a:p>
          <a:p>
            <a:pPr>
              <a:buNone/>
            </a:pPr>
            <a:endParaRPr lang="en-GB" sz="1600" dirty="0"/>
          </a:p>
        </p:txBody>
      </p:sp>
      <p:sp>
        <p:nvSpPr>
          <p:cNvPr id="4" name="Slide Number Placeholder 3"/>
          <p:cNvSpPr>
            <a:spLocks noGrp="1"/>
          </p:cNvSpPr>
          <p:nvPr>
            <p:ph type="sldNum" sz="quarter" idx="12"/>
          </p:nvPr>
        </p:nvSpPr>
        <p:spPr/>
        <p:txBody>
          <a:bodyPr/>
          <a:lstStyle/>
          <a:p>
            <a:fld id="{B4F3BF8F-E751-4CE7-98AA-A4F927220C5A}" type="slidenum">
              <a:rPr lang="en-GB" smtClean="0"/>
              <a:pPr/>
              <a:t>20</a:t>
            </a:fld>
            <a:endParaRPr lang="en-GB" dirty="0"/>
          </a:p>
        </p:txBody>
      </p:sp>
      <p:sp>
        <p:nvSpPr>
          <p:cNvPr id="5" name="Footer Placeholder 4"/>
          <p:cNvSpPr>
            <a:spLocks noGrp="1"/>
          </p:cNvSpPr>
          <p:nvPr>
            <p:ph type="ftr" sz="quarter" idx="11"/>
          </p:nvPr>
        </p:nvSpPr>
        <p:spPr/>
        <p:txBody>
          <a:bodyPr/>
          <a:lstStyle/>
          <a:p>
            <a:r>
              <a:rPr lang="en-GB" dirty="0" smtClean="0"/>
              <a:t>STANTA Business Advice Service: Users Feedback March 2015</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00000"/>
          </a:xfrm>
        </p:spPr>
        <p:txBody>
          <a:bodyPr>
            <a:normAutofit/>
          </a:bodyPr>
          <a:lstStyle/>
          <a:p>
            <a:r>
              <a:rPr lang="en-GB" sz="2800" dirty="0" smtClean="0"/>
              <a:t>Overview of STANTA Users’ Perceptions</a:t>
            </a:r>
            <a:endParaRPr lang="en-GB" sz="2800" dirty="0"/>
          </a:p>
        </p:txBody>
      </p:sp>
      <p:sp>
        <p:nvSpPr>
          <p:cNvPr id="3" name="Content Placeholder 2"/>
          <p:cNvSpPr>
            <a:spLocks noGrp="1"/>
          </p:cNvSpPr>
          <p:nvPr>
            <p:ph idx="1"/>
          </p:nvPr>
        </p:nvSpPr>
        <p:spPr>
          <a:xfrm>
            <a:off x="457200" y="1458001"/>
            <a:ext cx="8229600" cy="4741987"/>
          </a:xfrm>
        </p:spPr>
        <p:txBody>
          <a:bodyPr>
            <a:noAutofit/>
          </a:bodyPr>
          <a:lstStyle/>
          <a:p>
            <a:pPr>
              <a:buNone/>
            </a:pPr>
            <a:endParaRPr lang="en-GB" sz="1000" dirty="0" smtClean="0"/>
          </a:p>
          <a:p>
            <a:r>
              <a:rPr lang="en-GB" sz="1400" dirty="0" smtClean="0"/>
              <a:t>Over and above advice on business-related aspects, users widely recognise that STANTA has provided them with ‘the confidence to succeed in business’ but at the same time helped people to be ‘more realistic’ about their goals.</a:t>
            </a:r>
          </a:p>
          <a:p>
            <a:endParaRPr lang="en-GB" sz="1400" dirty="0" smtClean="0"/>
          </a:p>
          <a:p>
            <a:r>
              <a:rPr lang="en-GB" sz="1400" dirty="0" smtClean="0"/>
              <a:t>As part of being more realistic, the majority openly agree to having rethought their business strategy as a result of the advice they received from STANTA. </a:t>
            </a:r>
          </a:p>
          <a:p>
            <a:endParaRPr lang="en-GB" sz="1400" dirty="0" smtClean="0"/>
          </a:p>
          <a:p>
            <a:r>
              <a:rPr lang="en-GB" sz="1400" dirty="0" smtClean="0"/>
              <a:t>Overall, the majority believe STANTA’s advice is either ‘extremely’ or ‘very’ valuable.</a:t>
            </a:r>
          </a:p>
          <a:p>
            <a:endParaRPr lang="en-GB" sz="1400" dirty="0" smtClean="0"/>
          </a:p>
          <a:p>
            <a:r>
              <a:rPr lang="en-GB" sz="1400" dirty="0" smtClean="0"/>
              <a:t>More critically for their business, users believe it would have been ‘more difficult’ to develop their business or business idea had STANTA’s support not been available.  </a:t>
            </a:r>
          </a:p>
          <a:p>
            <a:endParaRPr lang="en-GB" sz="1400" dirty="0" smtClean="0"/>
          </a:p>
          <a:p>
            <a:r>
              <a:rPr lang="en-GB" sz="1400" dirty="0" smtClean="0"/>
              <a:t>Accordingly, likelihood to recommend STANTA to others in a similar position is very high amongst surveyed users who clearly see the advice they have received as being integral to enabling them to start on their business journey/take their first steps in working for themselves/setting up their business.</a:t>
            </a:r>
          </a:p>
        </p:txBody>
      </p:sp>
      <p:sp>
        <p:nvSpPr>
          <p:cNvPr id="4" name="Slide Number Placeholder 3"/>
          <p:cNvSpPr>
            <a:spLocks noGrp="1"/>
          </p:cNvSpPr>
          <p:nvPr>
            <p:ph type="sldNum" sz="quarter" idx="12"/>
          </p:nvPr>
        </p:nvSpPr>
        <p:spPr/>
        <p:txBody>
          <a:bodyPr/>
          <a:lstStyle/>
          <a:p>
            <a:fld id="{B4F3BF8F-E751-4CE7-98AA-A4F927220C5A}" type="slidenum">
              <a:rPr lang="en-GB" smtClean="0"/>
              <a:pPr/>
              <a:t>21</a:t>
            </a:fld>
            <a:endParaRPr lang="en-GB" dirty="0"/>
          </a:p>
        </p:txBody>
      </p:sp>
      <p:sp>
        <p:nvSpPr>
          <p:cNvPr id="5" name="Footer Placeholder 4"/>
          <p:cNvSpPr>
            <a:spLocks noGrp="1"/>
          </p:cNvSpPr>
          <p:nvPr>
            <p:ph type="ftr" sz="quarter" idx="11"/>
          </p:nvPr>
        </p:nvSpPr>
        <p:spPr/>
        <p:txBody>
          <a:bodyPr/>
          <a:lstStyle/>
          <a:p>
            <a:r>
              <a:rPr lang="en-GB" dirty="0" smtClean="0"/>
              <a:t>STANTA Business Advice Service: Users Feedback March 2015</a:t>
            </a:r>
            <a:endParaRPr lang="en-GB" dirty="0"/>
          </a:p>
        </p:txBody>
      </p:sp>
      <p:graphicFrame>
        <p:nvGraphicFramePr>
          <p:cNvPr id="6" name="Content Placeholder 14"/>
          <p:cNvGraphicFramePr>
            <a:graphicFrameLocks/>
          </p:cNvGraphicFramePr>
          <p:nvPr/>
        </p:nvGraphicFramePr>
        <p:xfrm>
          <a:off x="457200" y="1436915"/>
          <a:ext cx="8229599" cy="410546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descr="background.png"/>
          <p:cNvPicPr>
            <a:picLocks noChangeAspect="1"/>
          </p:cNvPicPr>
          <p:nvPr/>
        </p:nvPicPr>
        <p:blipFill>
          <a:blip r:embed="rId2" cstate="print"/>
          <a:stretch>
            <a:fillRect/>
          </a:stretch>
        </p:blipFill>
        <p:spPr>
          <a:xfrm>
            <a:off x="0" y="-76200"/>
            <a:ext cx="9144000" cy="6934200"/>
          </a:xfrm>
          <a:prstGeom prst="rect">
            <a:avLst/>
          </a:prstGeom>
          <a:ln>
            <a:noFill/>
          </a:ln>
          <a:effectLst>
            <a:outerShdw blurRad="292100" dist="139700" dir="2700000" algn="tl" rotWithShape="0">
              <a:srgbClr val="333333">
                <a:alpha val="65000"/>
              </a:srgbClr>
            </a:outerShdw>
          </a:effectLst>
        </p:spPr>
      </p:pic>
      <p:sp>
        <p:nvSpPr>
          <p:cNvPr id="36" name="Rounded Rectangle 35"/>
          <p:cNvSpPr/>
          <p:nvPr/>
        </p:nvSpPr>
        <p:spPr>
          <a:xfrm>
            <a:off x="675590" y="4953000"/>
            <a:ext cx="7424802" cy="838200"/>
          </a:xfrm>
          <a:prstGeom prst="roundRect">
            <a:avLst/>
          </a:prstGeom>
          <a:solidFill>
            <a:schemeClr val="bg1">
              <a:lumMod val="75000"/>
            </a:schemeClr>
          </a:solidFill>
          <a:ln w="34925">
            <a:solidFill>
              <a:srgbClr val="FFFFFF"/>
            </a:solidFill>
          </a:ln>
          <a:effectLst>
            <a:outerShdw blurRad="317500" dir="2700000" algn="ctr">
              <a:srgbClr val="000000">
                <a:alpha val="43000"/>
              </a:srgbClr>
            </a:outerShdw>
          </a:effectLst>
          <a:scene3d>
            <a:camera prst="perspectiveRelaxed"/>
            <a:lightRig rig="soft" dir="t"/>
          </a:scene3d>
          <a:sp3d extrusionH="38100" prstMaterial="clear">
            <a:bevelT w="260350" h="50800" prst="softRound"/>
            <a:bevelB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2" name="Group 27"/>
          <p:cNvGrpSpPr/>
          <p:nvPr/>
        </p:nvGrpSpPr>
        <p:grpSpPr>
          <a:xfrm>
            <a:off x="1619672" y="1772816"/>
            <a:ext cx="5668397" cy="3600400"/>
            <a:chOff x="2057400" y="1981200"/>
            <a:chExt cx="5410200" cy="3352800"/>
          </a:xfrm>
          <a:solidFill>
            <a:schemeClr val="accent3">
              <a:lumMod val="60000"/>
              <a:lumOff val="40000"/>
            </a:schemeClr>
          </a:solidFill>
        </p:grpSpPr>
        <p:sp>
          <p:nvSpPr>
            <p:cNvPr id="35" name="Rectangle 34"/>
            <p:cNvSpPr/>
            <p:nvPr/>
          </p:nvSpPr>
          <p:spPr>
            <a:xfrm>
              <a:off x="2057400" y="1981200"/>
              <a:ext cx="5410200" cy="3352800"/>
            </a:xfrm>
            <a:prstGeom prst="rect">
              <a:avLst/>
            </a:prstGeom>
            <a:grpFill/>
            <a:ln>
              <a:solidFill>
                <a:schemeClr val="accent3">
                  <a:lumMod val="7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3" name="Group 43"/>
            <p:cNvGrpSpPr/>
            <p:nvPr/>
          </p:nvGrpSpPr>
          <p:grpSpPr>
            <a:xfrm flipH="1">
              <a:off x="2057400" y="1981200"/>
              <a:ext cx="1295400" cy="1153633"/>
              <a:chOff x="7924800" y="-10633"/>
              <a:chExt cx="1219200" cy="1153633"/>
            </a:xfrm>
            <a:grpFill/>
          </p:grpSpPr>
          <p:sp>
            <p:nvSpPr>
              <p:cNvPr id="45" name="Freeform 44"/>
              <p:cNvSpPr/>
              <p:nvPr/>
            </p:nvSpPr>
            <p:spPr>
              <a:xfrm>
                <a:off x="7924800" y="0"/>
                <a:ext cx="1219200" cy="1143000"/>
              </a:xfrm>
              <a:custGeom>
                <a:avLst/>
                <a:gdLst>
                  <a:gd name="connsiteX0" fmla="*/ 0 w 2509284"/>
                  <a:gd name="connsiteY0" fmla="*/ 0 h 1913861"/>
                  <a:gd name="connsiteX1" fmla="*/ 2509284 w 2509284"/>
                  <a:gd name="connsiteY1" fmla="*/ 10633 h 1913861"/>
                  <a:gd name="connsiteX2" fmla="*/ 2498651 w 2509284"/>
                  <a:gd name="connsiteY2" fmla="*/ 1913861 h 1913861"/>
                  <a:gd name="connsiteX3" fmla="*/ 0 w 2509284"/>
                  <a:gd name="connsiteY3" fmla="*/ 0 h 1913861"/>
                  <a:gd name="connsiteX0" fmla="*/ 1772 w 2511056"/>
                  <a:gd name="connsiteY0" fmla="*/ 0 h 1913861"/>
                  <a:gd name="connsiteX1" fmla="*/ 2511056 w 2511056"/>
                  <a:gd name="connsiteY1" fmla="*/ 10633 h 1913861"/>
                  <a:gd name="connsiteX2" fmla="*/ 2500423 w 2511056"/>
                  <a:gd name="connsiteY2" fmla="*/ 1913861 h 1913861"/>
                  <a:gd name="connsiteX3" fmla="*/ 1772 w 2511056"/>
                  <a:gd name="connsiteY3" fmla="*/ 0 h 1913861"/>
                  <a:gd name="connsiteX0" fmla="*/ 1772 w 2511056"/>
                  <a:gd name="connsiteY0" fmla="*/ 0 h 1913861"/>
                  <a:gd name="connsiteX1" fmla="*/ 2511056 w 2511056"/>
                  <a:gd name="connsiteY1" fmla="*/ 10633 h 1913861"/>
                  <a:gd name="connsiteX2" fmla="*/ 2500423 w 2511056"/>
                  <a:gd name="connsiteY2" fmla="*/ 1913861 h 1913861"/>
                  <a:gd name="connsiteX3" fmla="*/ 1772 w 2511056"/>
                  <a:gd name="connsiteY3" fmla="*/ 0 h 1913861"/>
                  <a:gd name="connsiteX0" fmla="*/ 0 w 2509284"/>
                  <a:gd name="connsiteY0" fmla="*/ 0 h 1913861"/>
                  <a:gd name="connsiteX1" fmla="*/ 2509284 w 2509284"/>
                  <a:gd name="connsiteY1" fmla="*/ 10633 h 1913861"/>
                  <a:gd name="connsiteX2" fmla="*/ 2498651 w 2509284"/>
                  <a:gd name="connsiteY2" fmla="*/ 1913861 h 1913861"/>
                  <a:gd name="connsiteX3" fmla="*/ 0 w 2509284"/>
                  <a:gd name="connsiteY3" fmla="*/ 0 h 1913861"/>
                </a:gdLst>
                <a:ahLst/>
                <a:cxnLst>
                  <a:cxn ang="0">
                    <a:pos x="connsiteX0" y="connsiteY0"/>
                  </a:cxn>
                  <a:cxn ang="0">
                    <a:pos x="connsiteX1" y="connsiteY1"/>
                  </a:cxn>
                  <a:cxn ang="0">
                    <a:pos x="connsiteX2" y="connsiteY2"/>
                  </a:cxn>
                  <a:cxn ang="0">
                    <a:pos x="connsiteX3" y="connsiteY3"/>
                  </a:cxn>
                </a:cxnLst>
                <a:rect l="l" t="t" r="r" b="b"/>
                <a:pathLst>
                  <a:path w="2509284" h="1913861">
                    <a:moveTo>
                      <a:pt x="0" y="0"/>
                    </a:moveTo>
                    <a:lnTo>
                      <a:pt x="2509284" y="10633"/>
                    </a:lnTo>
                    <a:cubicBezTo>
                      <a:pt x="2505740" y="645042"/>
                      <a:pt x="2502195" y="1279452"/>
                      <a:pt x="2498651" y="1913861"/>
                    </a:cubicBezTo>
                    <a:cubicBezTo>
                      <a:pt x="1791586" y="379229"/>
                      <a:pt x="641498" y="310117"/>
                      <a:pt x="0" y="0"/>
                    </a:cubicBezTo>
                    <a:close/>
                  </a:path>
                </a:pathLst>
              </a:custGeom>
              <a:grp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6" name="Freeform 45"/>
              <p:cNvSpPr/>
              <p:nvPr/>
            </p:nvSpPr>
            <p:spPr>
              <a:xfrm>
                <a:off x="8068235" y="-10633"/>
                <a:ext cx="1075765" cy="1001233"/>
              </a:xfrm>
              <a:custGeom>
                <a:avLst/>
                <a:gdLst>
                  <a:gd name="connsiteX0" fmla="*/ 0 w 2509284"/>
                  <a:gd name="connsiteY0" fmla="*/ 0 h 1913861"/>
                  <a:gd name="connsiteX1" fmla="*/ 2509284 w 2509284"/>
                  <a:gd name="connsiteY1" fmla="*/ 10633 h 1913861"/>
                  <a:gd name="connsiteX2" fmla="*/ 2498651 w 2509284"/>
                  <a:gd name="connsiteY2" fmla="*/ 1913861 h 1913861"/>
                  <a:gd name="connsiteX3" fmla="*/ 0 w 2509284"/>
                  <a:gd name="connsiteY3" fmla="*/ 0 h 1913861"/>
                  <a:gd name="connsiteX0" fmla="*/ 1772 w 2511056"/>
                  <a:gd name="connsiteY0" fmla="*/ 0 h 1913861"/>
                  <a:gd name="connsiteX1" fmla="*/ 2511056 w 2511056"/>
                  <a:gd name="connsiteY1" fmla="*/ 10633 h 1913861"/>
                  <a:gd name="connsiteX2" fmla="*/ 2500423 w 2511056"/>
                  <a:gd name="connsiteY2" fmla="*/ 1913861 h 1913861"/>
                  <a:gd name="connsiteX3" fmla="*/ 1772 w 2511056"/>
                  <a:gd name="connsiteY3" fmla="*/ 0 h 1913861"/>
                  <a:gd name="connsiteX0" fmla="*/ 1772 w 2511056"/>
                  <a:gd name="connsiteY0" fmla="*/ 0 h 1913861"/>
                  <a:gd name="connsiteX1" fmla="*/ 2511056 w 2511056"/>
                  <a:gd name="connsiteY1" fmla="*/ 10633 h 1913861"/>
                  <a:gd name="connsiteX2" fmla="*/ 2500423 w 2511056"/>
                  <a:gd name="connsiteY2" fmla="*/ 1913861 h 1913861"/>
                  <a:gd name="connsiteX3" fmla="*/ 1772 w 2511056"/>
                  <a:gd name="connsiteY3" fmla="*/ 0 h 1913861"/>
                  <a:gd name="connsiteX0" fmla="*/ 0 w 2509284"/>
                  <a:gd name="connsiteY0" fmla="*/ 0 h 1913861"/>
                  <a:gd name="connsiteX1" fmla="*/ 2509284 w 2509284"/>
                  <a:gd name="connsiteY1" fmla="*/ 10633 h 1913861"/>
                  <a:gd name="connsiteX2" fmla="*/ 2498651 w 2509284"/>
                  <a:gd name="connsiteY2" fmla="*/ 1913861 h 1913861"/>
                  <a:gd name="connsiteX3" fmla="*/ 0 w 2509284"/>
                  <a:gd name="connsiteY3" fmla="*/ 0 h 1913861"/>
                </a:gdLst>
                <a:ahLst/>
                <a:cxnLst>
                  <a:cxn ang="0">
                    <a:pos x="connsiteX0" y="connsiteY0"/>
                  </a:cxn>
                  <a:cxn ang="0">
                    <a:pos x="connsiteX1" y="connsiteY1"/>
                  </a:cxn>
                  <a:cxn ang="0">
                    <a:pos x="connsiteX2" y="connsiteY2"/>
                  </a:cxn>
                  <a:cxn ang="0">
                    <a:pos x="connsiteX3" y="connsiteY3"/>
                  </a:cxn>
                </a:cxnLst>
                <a:rect l="l" t="t" r="r" b="b"/>
                <a:pathLst>
                  <a:path w="2509284" h="1913861">
                    <a:moveTo>
                      <a:pt x="0" y="0"/>
                    </a:moveTo>
                    <a:lnTo>
                      <a:pt x="2509284" y="10633"/>
                    </a:lnTo>
                    <a:cubicBezTo>
                      <a:pt x="2505740" y="645042"/>
                      <a:pt x="2502195" y="1279452"/>
                      <a:pt x="2498651" y="1913861"/>
                    </a:cubicBezTo>
                    <a:cubicBezTo>
                      <a:pt x="1791586" y="379229"/>
                      <a:pt x="641498" y="310117"/>
                      <a:pt x="0" y="0"/>
                    </a:cubicBezTo>
                    <a:close/>
                  </a:path>
                </a:pathLst>
              </a:custGeom>
              <a:grp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pic>
          <p:nvPicPr>
            <p:cNvPr id="40" name="Picture 39" descr="email.png"/>
            <p:cNvPicPr>
              <a:picLocks noChangeAspect="1"/>
            </p:cNvPicPr>
            <p:nvPr/>
          </p:nvPicPr>
          <p:blipFill>
            <a:blip r:embed="rId3" cstate="print">
              <a:duotone>
                <a:prstClr val="black"/>
                <a:schemeClr val="accent3">
                  <a:tint val="45000"/>
                  <a:satMod val="400000"/>
                </a:schemeClr>
              </a:duotone>
            </a:blip>
            <a:stretch>
              <a:fillRect/>
            </a:stretch>
          </p:blipFill>
          <p:spPr>
            <a:xfrm>
              <a:off x="2941960" y="2987040"/>
              <a:ext cx="587559" cy="576499"/>
            </a:xfrm>
            <a:prstGeom prst="rect">
              <a:avLst/>
            </a:prstGeom>
            <a:ln>
              <a:solidFill>
                <a:schemeClr val="accent3">
                  <a:lumMod val="75000"/>
                </a:schemeClr>
              </a:solidFill>
            </a:ln>
          </p:spPr>
          <p:style>
            <a:lnRef idx="1">
              <a:schemeClr val="accent3"/>
            </a:lnRef>
            <a:fillRef idx="2">
              <a:schemeClr val="accent3"/>
            </a:fillRef>
            <a:effectRef idx="1">
              <a:schemeClr val="accent3"/>
            </a:effectRef>
            <a:fontRef idx="minor">
              <a:schemeClr val="dk1"/>
            </a:fontRef>
          </p:style>
        </p:pic>
      </p:grpSp>
      <p:sp>
        <p:nvSpPr>
          <p:cNvPr id="38916" name="Title 1"/>
          <p:cNvSpPr>
            <a:spLocks noGrp="1"/>
          </p:cNvSpPr>
          <p:nvPr>
            <p:ph type="title"/>
          </p:nvPr>
        </p:nvSpPr>
        <p:spPr>
          <a:xfrm>
            <a:off x="398463" y="310674"/>
            <a:ext cx="8352000" cy="1080000"/>
          </a:xfrm>
          <a:ln>
            <a:noFill/>
          </a:ln>
        </p:spPr>
        <p:txBody>
          <a:bodyPr anchor="t" anchorCtr="0">
            <a:normAutofit fontScale="90000"/>
          </a:bodyPr>
          <a:lstStyle/>
          <a:p>
            <a:pPr>
              <a:lnSpc>
                <a:spcPct val="150000"/>
              </a:lnSpc>
            </a:pPr>
            <a:r>
              <a:rPr lang="en-GB" sz="2800" b="1" dirty="0" smtClean="0">
                <a:solidFill>
                  <a:schemeClr val="accent6">
                    <a:lumMod val="50000"/>
                  </a:schemeClr>
                </a:solidFill>
                <a:cs typeface="Arial" charset="0"/>
              </a:rPr>
              <a:t>For Further Information...</a:t>
            </a:r>
            <a:r>
              <a:rPr lang="en-GB" sz="2400" b="1" dirty="0" smtClean="0">
                <a:solidFill>
                  <a:schemeClr val="accent6">
                    <a:lumMod val="50000"/>
                  </a:schemeClr>
                </a:solidFill>
                <a:cs typeface="Arial" charset="0"/>
              </a:rPr>
              <a:t/>
            </a:r>
            <a:br>
              <a:rPr lang="en-GB" sz="2400" b="1" dirty="0" smtClean="0">
                <a:solidFill>
                  <a:schemeClr val="accent6">
                    <a:lumMod val="50000"/>
                  </a:schemeClr>
                </a:solidFill>
                <a:cs typeface="Arial" charset="0"/>
              </a:rPr>
            </a:br>
            <a:r>
              <a:rPr lang="en-US" sz="2400" b="1" dirty="0" smtClean="0">
                <a:solidFill>
                  <a:schemeClr val="accent3">
                    <a:lumMod val="50000"/>
                  </a:schemeClr>
                </a:solidFill>
              </a:rPr>
              <a:t>Please Contact</a:t>
            </a:r>
            <a:r>
              <a:rPr lang="en-US" sz="2400" dirty="0" smtClean="0">
                <a:solidFill>
                  <a:schemeClr val="accent3">
                    <a:lumMod val="50000"/>
                  </a:schemeClr>
                </a:solidFill>
              </a:rPr>
              <a:t>:  </a:t>
            </a:r>
            <a:r>
              <a:rPr lang="en-US" sz="2400" b="1" dirty="0" smtClean="0">
                <a:solidFill>
                  <a:schemeClr val="accent3">
                    <a:lumMod val="50000"/>
                  </a:schemeClr>
                </a:solidFill>
              </a:rPr>
              <a:t>John Waite Associate Partner</a:t>
            </a:r>
            <a:endParaRPr lang="en-US" sz="2000" b="1" dirty="0" smtClean="0">
              <a:solidFill>
                <a:schemeClr val="accent3">
                  <a:lumMod val="50000"/>
                </a:schemeClr>
              </a:solidFill>
            </a:endParaRPr>
          </a:p>
        </p:txBody>
      </p:sp>
      <p:sp>
        <p:nvSpPr>
          <p:cNvPr id="38917" name="TextBox 46"/>
          <p:cNvSpPr txBox="1">
            <a:spLocks noChangeArrowheads="1"/>
          </p:cNvSpPr>
          <p:nvPr/>
        </p:nvSpPr>
        <p:spPr bwMode="auto">
          <a:xfrm>
            <a:off x="3357563" y="2197100"/>
            <a:ext cx="2743200" cy="400050"/>
          </a:xfrm>
          <a:prstGeom prst="rect">
            <a:avLst/>
          </a:prstGeom>
          <a:noFill/>
          <a:ln w="9525">
            <a:noFill/>
            <a:miter lim="800000"/>
            <a:headEnd/>
            <a:tailEnd/>
          </a:ln>
        </p:spPr>
        <p:txBody>
          <a:bodyPr>
            <a:spAutoFit/>
          </a:bodyPr>
          <a:lstStyle/>
          <a:p>
            <a:pPr>
              <a:buFontTx/>
              <a:buNone/>
            </a:pPr>
            <a:r>
              <a:rPr lang="en-US" sz="2000" b="1" dirty="0" smtClean="0">
                <a:solidFill>
                  <a:schemeClr val="accent3">
                    <a:lumMod val="50000"/>
                  </a:schemeClr>
                </a:solidFill>
                <a:latin typeface="Calibri" pitchFamily="34" charset="0"/>
              </a:rPr>
              <a:t>07703 040079</a:t>
            </a:r>
            <a:endParaRPr lang="en-US" sz="2000" b="1" dirty="0">
              <a:solidFill>
                <a:schemeClr val="accent3">
                  <a:lumMod val="50000"/>
                </a:schemeClr>
              </a:solidFill>
              <a:latin typeface="Calibri" pitchFamily="34" charset="0"/>
            </a:endParaRPr>
          </a:p>
        </p:txBody>
      </p:sp>
      <p:sp>
        <p:nvSpPr>
          <p:cNvPr id="38918" name="TextBox 47"/>
          <p:cNvSpPr txBox="1">
            <a:spLocks noChangeArrowheads="1"/>
          </p:cNvSpPr>
          <p:nvPr/>
        </p:nvSpPr>
        <p:spPr bwMode="auto">
          <a:xfrm>
            <a:off x="3357563" y="2852738"/>
            <a:ext cx="3817678" cy="400110"/>
          </a:xfrm>
          <a:prstGeom prst="rect">
            <a:avLst/>
          </a:prstGeom>
          <a:noFill/>
          <a:ln w="9525">
            <a:noFill/>
            <a:miter lim="800000"/>
            <a:headEnd/>
            <a:tailEnd/>
          </a:ln>
        </p:spPr>
        <p:txBody>
          <a:bodyPr wrap="square">
            <a:spAutoFit/>
          </a:bodyPr>
          <a:lstStyle/>
          <a:p>
            <a:pPr>
              <a:buFontTx/>
              <a:buNone/>
            </a:pPr>
            <a:r>
              <a:rPr lang="en-US" sz="2000" dirty="0" smtClean="0">
                <a:solidFill>
                  <a:srgbClr val="0070C0"/>
                </a:solidFill>
                <a:latin typeface="Calibri" pitchFamily="34" charset="0"/>
                <a:hlinkClick r:id="rId4"/>
              </a:rPr>
              <a:t>John.waite@darwin-research.co.uk</a:t>
            </a:r>
            <a:endParaRPr lang="en-US" sz="2000" dirty="0">
              <a:solidFill>
                <a:srgbClr val="0070C0"/>
              </a:solidFill>
              <a:latin typeface="Calibri" pitchFamily="34" charset="0"/>
            </a:endParaRPr>
          </a:p>
        </p:txBody>
      </p:sp>
      <p:sp>
        <p:nvSpPr>
          <p:cNvPr id="38919" name="TextBox 48"/>
          <p:cNvSpPr txBox="1">
            <a:spLocks noChangeArrowheads="1"/>
          </p:cNvSpPr>
          <p:nvPr/>
        </p:nvSpPr>
        <p:spPr bwMode="auto">
          <a:xfrm>
            <a:off x="3357562" y="3644900"/>
            <a:ext cx="3500438" cy="400110"/>
          </a:xfrm>
          <a:prstGeom prst="rect">
            <a:avLst/>
          </a:prstGeom>
          <a:noFill/>
          <a:ln w="9525">
            <a:noFill/>
            <a:miter lim="800000"/>
            <a:headEnd/>
            <a:tailEnd/>
          </a:ln>
        </p:spPr>
        <p:txBody>
          <a:bodyPr wrap="square">
            <a:spAutoFit/>
          </a:bodyPr>
          <a:lstStyle/>
          <a:p>
            <a:pPr>
              <a:buFontTx/>
              <a:buNone/>
            </a:pPr>
            <a:r>
              <a:rPr lang="en-US" sz="2000" dirty="0" smtClean="0">
                <a:solidFill>
                  <a:srgbClr val="0070C0"/>
                </a:solidFill>
                <a:latin typeface="Calibri" pitchFamily="34" charset="0"/>
                <a:hlinkClick r:id="rId5"/>
              </a:rPr>
              <a:t>www.darwin-research.co.uk</a:t>
            </a:r>
            <a:endParaRPr lang="en-US" sz="2000" dirty="0">
              <a:solidFill>
                <a:srgbClr val="0070C0"/>
              </a:solidFill>
              <a:latin typeface="Calibri" pitchFamily="34" charset="0"/>
            </a:endParaRPr>
          </a:p>
        </p:txBody>
      </p:sp>
      <p:sp>
        <p:nvSpPr>
          <p:cNvPr id="38920" name="TextBox 49"/>
          <p:cNvSpPr txBox="1">
            <a:spLocks noChangeArrowheads="1"/>
          </p:cNvSpPr>
          <p:nvPr/>
        </p:nvSpPr>
        <p:spPr bwMode="auto">
          <a:xfrm>
            <a:off x="3357563" y="4382869"/>
            <a:ext cx="4238625" cy="646331"/>
          </a:xfrm>
          <a:prstGeom prst="rect">
            <a:avLst/>
          </a:prstGeom>
          <a:noFill/>
          <a:ln w="9525">
            <a:noFill/>
            <a:miter lim="800000"/>
            <a:headEnd/>
            <a:tailEnd/>
          </a:ln>
        </p:spPr>
        <p:txBody>
          <a:bodyPr>
            <a:spAutoFit/>
          </a:bodyPr>
          <a:lstStyle/>
          <a:p>
            <a:pPr>
              <a:buFontTx/>
              <a:buNone/>
            </a:pPr>
            <a:r>
              <a:rPr lang="en-US" b="1" dirty="0" smtClean="0">
                <a:solidFill>
                  <a:schemeClr val="accent3">
                    <a:lumMod val="50000"/>
                  </a:schemeClr>
                </a:solidFill>
                <a:latin typeface="Calibri" pitchFamily="34" charset="0"/>
              </a:rPr>
              <a:t>15 Long Arrotts, Hemel Hempstead</a:t>
            </a:r>
            <a:endParaRPr lang="en-US" b="1" dirty="0">
              <a:solidFill>
                <a:schemeClr val="accent3">
                  <a:lumMod val="50000"/>
                </a:schemeClr>
              </a:solidFill>
              <a:latin typeface="Calibri" pitchFamily="34" charset="0"/>
            </a:endParaRPr>
          </a:p>
          <a:p>
            <a:pPr>
              <a:buFontTx/>
              <a:buNone/>
            </a:pPr>
            <a:r>
              <a:rPr lang="en-US" b="1" dirty="0" smtClean="0">
                <a:solidFill>
                  <a:schemeClr val="accent3">
                    <a:lumMod val="50000"/>
                  </a:schemeClr>
                </a:solidFill>
                <a:latin typeface="Calibri" pitchFamily="34" charset="0"/>
              </a:rPr>
              <a:t>Herts HP1 3EU</a:t>
            </a:r>
            <a:endParaRPr lang="en-US" b="1" dirty="0">
              <a:solidFill>
                <a:schemeClr val="accent3">
                  <a:lumMod val="50000"/>
                </a:schemeClr>
              </a:solidFill>
              <a:latin typeface="Calibri" pitchFamily="34" charset="0"/>
            </a:endParaRPr>
          </a:p>
        </p:txBody>
      </p:sp>
      <p:pic>
        <p:nvPicPr>
          <p:cNvPr id="21" name="Picture 20" descr="email.png"/>
          <p:cNvPicPr>
            <a:picLocks noChangeAspect="1"/>
          </p:cNvPicPr>
          <p:nvPr/>
        </p:nvPicPr>
        <p:blipFill>
          <a:blip r:embed="rId6" cstate="print">
            <a:duotone>
              <a:prstClr val="black"/>
              <a:schemeClr val="accent3">
                <a:tint val="45000"/>
                <a:satMod val="400000"/>
              </a:schemeClr>
            </a:duotone>
          </a:blip>
          <a:stretch>
            <a:fillRect/>
          </a:stretch>
        </p:blipFill>
        <p:spPr>
          <a:xfrm>
            <a:off x="2555776" y="2060848"/>
            <a:ext cx="615645" cy="615645"/>
          </a:xfrm>
          <a:prstGeom prst="rect">
            <a:avLst/>
          </a:prstGeom>
        </p:spPr>
        <p:style>
          <a:lnRef idx="1">
            <a:schemeClr val="accent3"/>
          </a:lnRef>
          <a:fillRef idx="2">
            <a:schemeClr val="accent3"/>
          </a:fillRef>
          <a:effectRef idx="1">
            <a:schemeClr val="accent3"/>
          </a:effectRef>
          <a:fontRef idx="minor">
            <a:schemeClr val="dk1"/>
          </a:fontRef>
        </p:style>
      </p:pic>
      <p:pic>
        <p:nvPicPr>
          <p:cNvPr id="38923" name="Picture 17" descr="email.png"/>
          <p:cNvPicPr>
            <a:picLocks noChangeAspect="1"/>
          </p:cNvPicPr>
          <p:nvPr/>
        </p:nvPicPr>
        <p:blipFill>
          <a:blip r:embed="rId7" cstate="print">
            <a:duotone>
              <a:prstClr val="black"/>
              <a:schemeClr val="accent3">
                <a:tint val="45000"/>
                <a:satMod val="400000"/>
              </a:schemeClr>
            </a:duotone>
          </a:blip>
          <a:srcRect/>
          <a:stretch>
            <a:fillRect/>
          </a:stretch>
        </p:blipFill>
        <p:spPr bwMode="auto">
          <a:xfrm>
            <a:off x="2566988" y="3602038"/>
            <a:ext cx="593725" cy="619125"/>
          </a:xfrm>
          <a:prstGeom prst="rect">
            <a:avLst/>
          </a:prstGeom>
          <a:ln>
            <a:headEnd/>
            <a:tailEnd/>
          </a:ln>
        </p:spPr>
        <p:style>
          <a:lnRef idx="1">
            <a:schemeClr val="accent3"/>
          </a:lnRef>
          <a:fillRef idx="2">
            <a:schemeClr val="accent3"/>
          </a:fillRef>
          <a:effectRef idx="1">
            <a:schemeClr val="accent3"/>
          </a:effectRef>
          <a:fontRef idx="minor">
            <a:schemeClr val="dk1"/>
          </a:fontRef>
        </p:style>
      </p:pic>
      <p:pic>
        <p:nvPicPr>
          <p:cNvPr id="38924" name="Picture 19" descr="email.png"/>
          <p:cNvPicPr>
            <a:picLocks noChangeAspect="1"/>
          </p:cNvPicPr>
          <p:nvPr/>
        </p:nvPicPr>
        <p:blipFill>
          <a:blip r:embed="rId8" cstate="print">
            <a:duotone>
              <a:prstClr val="black"/>
              <a:schemeClr val="accent3">
                <a:tint val="45000"/>
                <a:satMod val="400000"/>
              </a:schemeClr>
            </a:duotone>
          </a:blip>
          <a:srcRect/>
          <a:stretch>
            <a:fillRect/>
          </a:stretch>
        </p:blipFill>
        <p:spPr bwMode="auto">
          <a:xfrm>
            <a:off x="2555875" y="4406900"/>
            <a:ext cx="592138" cy="593725"/>
          </a:xfrm>
          <a:prstGeom prst="rect">
            <a:avLst/>
          </a:prstGeom>
          <a:ln>
            <a:headEnd/>
            <a:tailEnd/>
          </a:ln>
        </p:spPr>
        <p:style>
          <a:lnRef idx="1">
            <a:schemeClr val="accent3"/>
          </a:lnRef>
          <a:fillRef idx="2">
            <a:schemeClr val="accent3"/>
          </a:fillRef>
          <a:effectRef idx="1">
            <a:schemeClr val="accent3"/>
          </a:effectRef>
          <a:fontRef idx="minor">
            <a:schemeClr val="dk1"/>
          </a:fontRef>
        </p:style>
      </p:pic>
      <p:sp>
        <p:nvSpPr>
          <p:cNvPr id="18" name="Slide Number Placeholder 17"/>
          <p:cNvSpPr>
            <a:spLocks noGrp="1"/>
          </p:cNvSpPr>
          <p:nvPr>
            <p:ph type="sldNum" sz="quarter" idx="12"/>
          </p:nvPr>
        </p:nvSpPr>
        <p:spPr/>
        <p:txBody>
          <a:bodyPr/>
          <a:lstStyle/>
          <a:p>
            <a:fld id="{B4F3BF8F-E751-4CE7-98AA-A4F927220C5A}" type="slidenum">
              <a:rPr lang="en-GB" sz="1200" b="1" smtClean="0">
                <a:solidFill>
                  <a:schemeClr val="accent3">
                    <a:lumMod val="50000"/>
                  </a:schemeClr>
                </a:solidFill>
              </a:rPr>
              <a:pPr/>
              <a:t>22</a:t>
            </a:fld>
            <a:endParaRPr lang="en-GB" sz="1200" b="1" dirty="0">
              <a:solidFill>
                <a:schemeClr val="accent3">
                  <a:lumMod val="50000"/>
                </a:schemeClr>
              </a:solidFill>
            </a:endParaRPr>
          </a:p>
        </p:txBody>
      </p:sp>
      <p:sp>
        <p:nvSpPr>
          <p:cNvPr id="4" name="Footer Placeholder 3"/>
          <p:cNvSpPr>
            <a:spLocks noGrp="1"/>
          </p:cNvSpPr>
          <p:nvPr>
            <p:ph type="ftr" sz="quarter" idx="11"/>
          </p:nvPr>
        </p:nvSpPr>
        <p:spPr/>
        <p:txBody>
          <a:bodyPr/>
          <a:lstStyle/>
          <a:p>
            <a:r>
              <a:rPr lang="en-GB" dirty="0" smtClean="0"/>
              <a:t>STANTA Business Advice Service: Users Feedback March 2015</a:t>
            </a:r>
            <a:endParaRPr lang="en-GB" dirty="0"/>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14"/>
          <p:cNvGraphicFramePr>
            <a:graphicFrameLocks/>
          </p:cNvGraphicFramePr>
          <p:nvPr/>
        </p:nvGraphicFramePr>
        <p:xfrm>
          <a:off x="457200" y="1436914"/>
          <a:ext cx="8229599" cy="4030825"/>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57200" y="283969"/>
            <a:ext cx="8229600" cy="900000"/>
          </a:xfrm>
        </p:spPr>
        <p:txBody>
          <a:bodyPr>
            <a:normAutofit/>
          </a:bodyPr>
          <a:lstStyle/>
          <a:p>
            <a:r>
              <a:rPr lang="en-GB" sz="2800" dirty="0" smtClean="0"/>
              <a:t>Research background</a:t>
            </a:r>
            <a:endParaRPr lang="en-GB" sz="2800" dirty="0"/>
          </a:p>
        </p:txBody>
      </p:sp>
      <p:sp>
        <p:nvSpPr>
          <p:cNvPr id="3" name="Content Placeholder 2"/>
          <p:cNvSpPr>
            <a:spLocks noGrp="1"/>
          </p:cNvSpPr>
          <p:nvPr>
            <p:ph idx="1"/>
          </p:nvPr>
        </p:nvSpPr>
        <p:spPr>
          <a:xfrm>
            <a:off x="457199" y="1467332"/>
            <a:ext cx="8276254" cy="4741987"/>
          </a:xfrm>
        </p:spPr>
        <p:txBody>
          <a:bodyPr>
            <a:noAutofit/>
          </a:bodyPr>
          <a:lstStyle/>
          <a:p>
            <a:endParaRPr lang="en-GB" sz="1600" dirty="0" smtClean="0"/>
          </a:p>
          <a:p>
            <a:endParaRPr lang="en-GB" sz="1600" dirty="0"/>
          </a:p>
          <a:p>
            <a:r>
              <a:rPr lang="en-GB" sz="1600" dirty="0" smtClean="0"/>
              <a:t>STANTA – St Albans Enterprise Agency </a:t>
            </a:r>
            <a:r>
              <a:rPr lang="en-GB" dirty="0" smtClean="0"/>
              <a:t>is </a:t>
            </a:r>
            <a:r>
              <a:rPr lang="en-GB" sz="1600" dirty="0" smtClean="0"/>
              <a:t>a St Albans based not-for-profit </a:t>
            </a:r>
            <a:r>
              <a:rPr lang="en-GB" dirty="0" smtClean="0"/>
              <a:t>organisation providing business advice and information to local businesses, particularly in the start up phase.</a:t>
            </a:r>
          </a:p>
          <a:p>
            <a:pPr>
              <a:buNone/>
            </a:pPr>
            <a:endParaRPr lang="en-GB" dirty="0" smtClean="0"/>
          </a:p>
          <a:p>
            <a:r>
              <a:rPr lang="en-GB" sz="1600" dirty="0" smtClean="0"/>
              <a:t>STANTA wished to establish - via independent research -  the extent to which its business advice service has helped support  local people/ businesses.</a:t>
            </a:r>
            <a:endParaRPr lang="en-GB" dirty="0" smtClean="0"/>
          </a:p>
          <a:p>
            <a:pPr indent="0">
              <a:buNone/>
            </a:pPr>
            <a:endParaRPr lang="en-GB" sz="1100" dirty="0" smtClean="0"/>
          </a:p>
          <a:p>
            <a:pPr indent="0">
              <a:buNone/>
            </a:pPr>
            <a:r>
              <a:rPr lang="en-GB" sz="1600" dirty="0" smtClean="0"/>
              <a:t>In addition, key survey coverage included:</a:t>
            </a:r>
          </a:p>
          <a:p>
            <a:pPr indent="0">
              <a:buNone/>
            </a:pPr>
            <a:endParaRPr lang="en-GB" sz="1050" dirty="0" smtClean="0"/>
          </a:p>
          <a:p>
            <a:pPr lvl="1" indent="0"/>
            <a:r>
              <a:rPr lang="en-GB" sz="1400" dirty="0" smtClean="0"/>
              <a:t>  </a:t>
            </a:r>
            <a:r>
              <a:rPr lang="en-GB" dirty="0" smtClean="0"/>
              <a:t>Gauging recognition of the range of services provided by STANTA</a:t>
            </a:r>
          </a:p>
          <a:p>
            <a:pPr lvl="1" indent="0"/>
            <a:r>
              <a:rPr lang="en-GB" sz="1400" dirty="0" smtClean="0"/>
              <a:t>  </a:t>
            </a:r>
            <a:r>
              <a:rPr lang="en-GB" dirty="0" smtClean="0"/>
              <a:t>C</a:t>
            </a:r>
            <a:r>
              <a:rPr lang="en-GB" sz="1400" dirty="0" smtClean="0"/>
              <a:t>omparing STANTA’s services to other sources of advice available</a:t>
            </a:r>
          </a:p>
          <a:p>
            <a:pPr lvl="1" indent="0"/>
            <a:r>
              <a:rPr lang="en-GB" dirty="0" smtClean="0"/>
              <a:t>  Identifying whether STANTA has increased people’s business confidence</a:t>
            </a:r>
            <a:endParaRPr lang="en-GB" sz="1400" dirty="0" smtClean="0"/>
          </a:p>
          <a:p>
            <a:pPr>
              <a:buFont typeface="+mj-lt"/>
              <a:buAutoNum type="arabicPeriod"/>
            </a:pPr>
            <a:endParaRPr lang="en-GB" sz="1600" dirty="0" smtClean="0"/>
          </a:p>
        </p:txBody>
      </p:sp>
      <p:sp>
        <p:nvSpPr>
          <p:cNvPr id="4" name="Slide Number Placeholder 3"/>
          <p:cNvSpPr>
            <a:spLocks noGrp="1"/>
          </p:cNvSpPr>
          <p:nvPr>
            <p:ph type="sldNum" sz="quarter" idx="12"/>
          </p:nvPr>
        </p:nvSpPr>
        <p:spPr>
          <a:xfrm>
            <a:off x="4022576" y="6336648"/>
            <a:ext cx="1053480" cy="365125"/>
          </a:xfrm>
        </p:spPr>
        <p:txBody>
          <a:bodyPr/>
          <a:lstStyle/>
          <a:p>
            <a:fld id="{B4F3BF8F-E751-4CE7-98AA-A4F927220C5A}" type="slidenum">
              <a:rPr lang="en-GB" smtClean="0"/>
              <a:pPr/>
              <a:t>3</a:t>
            </a:fld>
            <a:endParaRPr lang="en-GB" dirty="0"/>
          </a:p>
        </p:txBody>
      </p:sp>
      <p:sp>
        <p:nvSpPr>
          <p:cNvPr id="5" name="Footer Placeholder 4"/>
          <p:cNvSpPr>
            <a:spLocks noGrp="1"/>
          </p:cNvSpPr>
          <p:nvPr>
            <p:ph type="ftr" sz="quarter" idx="11"/>
          </p:nvPr>
        </p:nvSpPr>
        <p:spPr>
          <a:xfrm>
            <a:off x="161528" y="6336648"/>
            <a:ext cx="3852000" cy="365125"/>
          </a:xfrm>
        </p:spPr>
        <p:txBody>
          <a:bodyPr/>
          <a:lstStyle/>
          <a:p>
            <a:r>
              <a:rPr lang="en-GB" dirty="0" smtClean="0"/>
              <a:t>STANTA Business Advice Service: Users Feedback March 2015</a:t>
            </a:r>
            <a:endParaRPr lang="en-GB" dirty="0"/>
          </a:p>
        </p:txBody>
      </p:sp>
      <p:sp>
        <p:nvSpPr>
          <p:cNvPr id="8" name="Rounded Rectangle 7"/>
          <p:cNvSpPr/>
          <p:nvPr/>
        </p:nvSpPr>
        <p:spPr>
          <a:xfrm>
            <a:off x="570393" y="1564712"/>
            <a:ext cx="1872000" cy="36000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GB" dirty="0" smtClean="0"/>
              <a:t>Background</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14"/>
          <p:cNvGraphicFramePr>
            <a:graphicFrameLocks/>
          </p:cNvGraphicFramePr>
          <p:nvPr/>
        </p:nvGraphicFramePr>
        <p:xfrm>
          <a:off x="457200" y="1436915"/>
          <a:ext cx="8229599" cy="4758612"/>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457200" y="283969"/>
            <a:ext cx="8229600" cy="900000"/>
          </a:xfrm>
        </p:spPr>
        <p:txBody>
          <a:bodyPr>
            <a:normAutofit/>
          </a:bodyPr>
          <a:lstStyle/>
          <a:p>
            <a:r>
              <a:rPr lang="en-GB" sz="2800" dirty="0" smtClean="0"/>
              <a:t>Research method and achieved sample</a:t>
            </a:r>
            <a:endParaRPr lang="en-GB" sz="2800" dirty="0"/>
          </a:p>
        </p:txBody>
      </p:sp>
      <p:sp>
        <p:nvSpPr>
          <p:cNvPr id="3" name="Content Placeholder 2"/>
          <p:cNvSpPr>
            <a:spLocks noGrp="1"/>
          </p:cNvSpPr>
          <p:nvPr>
            <p:ph idx="1"/>
          </p:nvPr>
        </p:nvSpPr>
        <p:spPr>
          <a:xfrm>
            <a:off x="457199" y="1467332"/>
            <a:ext cx="8276254" cy="4741987"/>
          </a:xfrm>
        </p:spPr>
        <p:txBody>
          <a:bodyPr>
            <a:noAutofit/>
          </a:bodyPr>
          <a:lstStyle/>
          <a:p>
            <a:endParaRPr lang="en-GB" sz="1600" dirty="0" smtClean="0"/>
          </a:p>
          <a:p>
            <a:endParaRPr lang="en-GB" sz="1400" dirty="0"/>
          </a:p>
          <a:p>
            <a:r>
              <a:rPr lang="en-GB" dirty="0" smtClean="0"/>
              <a:t>Targeted clients were all drawn from STANTA’s database of people receiving business advice (on a one-to-one basis or via a STANTA organised training course) over a 3.5 year period between June 2011 and December 2014.</a:t>
            </a:r>
          </a:p>
          <a:p>
            <a:pPr>
              <a:buNone/>
            </a:pPr>
            <a:endParaRPr lang="en-GB" sz="600" dirty="0" smtClean="0"/>
          </a:p>
          <a:p>
            <a:r>
              <a:rPr lang="en-GB" dirty="0" smtClean="0"/>
              <a:t>The target group numbered 385 people after excluding those on the database who had made enquiries to STANTA only without attending training courses or any advisory sessions.</a:t>
            </a:r>
          </a:p>
          <a:p>
            <a:endParaRPr lang="en-GB" sz="600" dirty="0" smtClean="0"/>
          </a:p>
          <a:p>
            <a:r>
              <a:rPr lang="en-GB" dirty="0" smtClean="0"/>
              <a:t>All targeted respondents were sent an email inviting them to participate in an </a:t>
            </a:r>
            <a:r>
              <a:rPr lang="en-GB" i="1" dirty="0" smtClean="0"/>
              <a:t>independently</a:t>
            </a:r>
            <a:r>
              <a:rPr lang="en-GB" dirty="0" smtClean="0"/>
              <a:t> run on-line survey with the guarantee of responses being treated anonymously.   All non-responders were subsequently sent two reminder emails.</a:t>
            </a:r>
          </a:p>
          <a:p>
            <a:endParaRPr lang="en-GB" dirty="0" smtClean="0"/>
          </a:p>
          <a:p>
            <a:endParaRPr lang="en-GB" dirty="0" smtClean="0"/>
          </a:p>
          <a:p>
            <a:r>
              <a:rPr lang="en-GB" dirty="0" smtClean="0"/>
              <a:t>50 returns were received, a 13% response rate, providing a good representation of clients supported by STANTA over the past 3.5 years (1 in every </a:t>
            </a:r>
            <a:r>
              <a:rPr lang="en-GB" dirty="0"/>
              <a:t>8</a:t>
            </a:r>
            <a:r>
              <a:rPr lang="en-GB" dirty="0" smtClean="0"/>
              <a:t>).</a:t>
            </a:r>
            <a:br>
              <a:rPr lang="en-GB" dirty="0" smtClean="0"/>
            </a:br>
            <a:r>
              <a:rPr lang="en-GB" sz="1200" dirty="0" smtClean="0"/>
              <a:t>[N.B. The number of respondents answering each question is shown at the base of each chart.]</a:t>
            </a:r>
          </a:p>
          <a:p>
            <a:endParaRPr lang="en-GB" sz="600" dirty="0" smtClean="0"/>
          </a:p>
          <a:p>
            <a:r>
              <a:rPr lang="en-GB" dirty="0" smtClean="0"/>
              <a:t>Data collection:  between September 15</a:t>
            </a:r>
            <a:r>
              <a:rPr lang="en-GB" baseline="30000" dirty="0" smtClean="0"/>
              <a:t>th</a:t>
            </a:r>
            <a:r>
              <a:rPr lang="en-GB" dirty="0" smtClean="0"/>
              <a:t> 2014 and February 27</a:t>
            </a:r>
            <a:r>
              <a:rPr lang="en-GB" baseline="30000" dirty="0" smtClean="0"/>
              <a:t>th</a:t>
            </a:r>
            <a:r>
              <a:rPr lang="en-GB" dirty="0"/>
              <a:t> </a:t>
            </a:r>
            <a:r>
              <a:rPr lang="en-GB" dirty="0" smtClean="0"/>
              <a:t>2015.</a:t>
            </a:r>
          </a:p>
          <a:p>
            <a:endParaRPr lang="en-GB" dirty="0" smtClean="0"/>
          </a:p>
          <a:p>
            <a:endParaRPr lang="en-GB" dirty="0" smtClean="0"/>
          </a:p>
          <a:p>
            <a:pPr>
              <a:buNone/>
            </a:pPr>
            <a:endParaRPr lang="en-GB" sz="1600" dirty="0" smtClean="0"/>
          </a:p>
        </p:txBody>
      </p:sp>
      <p:sp>
        <p:nvSpPr>
          <p:cNvPr id="4" name="Slide Number Placeholder 3"/>
          <p:cNvSpPr>
            <a:spLocks noGrp="1"/>
          </p:cNvSpPr>
          <p:nvPr>
            <p:ph type="sldNum" sz="quarter" idx="12"/>
          </p:nvPr>
        </p:nvSpPr>
        <p:spPr>
          <a:xfrm>
            <a:off x="4022576" y="6336648"/>
            <a:ext cx="1053480" cy="365125"/>
          </a:xfrm>
        </p:spPr>
        <p:txBody>
          <a:bodyPr/>
          <a:lstStyle/>
          <a:p>
            <a:fld id="{B4F3BF8F-E751-4CE7-98AA-A4F927220C5A}" type="slidenum">
              <a:rPr lang="en-GB" smtClean="0"/>
              <a:pPr/>
              <a:t>4</a:t>
            </a:fld>
            <a:endParaRPr lang="en-GB" dirty="0"/>
          </a:p>
        </p:txBody>
      </p:sp>
      <p:sp>
        <p:nvSpPr>
          <p:cNvPr id="5" name="Footer Placeholder 4"/>
          <p:cNvSpPr>
            <a:spLocks noGrp="1"/>
          </p:cNvSpPr>
          <p:nvPr>
            <p:ph type="ftr" sz="quarter" idx="11"/>
          </p:nvPr>
        </p:nvSpPr>
        <p:spPr>
          <a:xfrm>
            <a:off x="161528" y="6336648"/>
            <a:ext cx="3852000" cy="365125"/>
          </a:xfrm>
        </p:spPr>
        <p:txBody>
          <a:bodyPr/>
          <a:lstStyle/>
          <a:p>
            <a:r>
              <a:rPr lang="en-GB" dirty="0" smtClean="0"/>
              <a:t>STANTA Business Advice Service: Users Feedback March 2015</a:t>
            </a:r>
            <a:endParaRPr lang="en-GB" dirty="0"/>
          </a:p>
        </p:txBody>
      </p:sp>
      <p:sp>
        <p:nvSpPr>
          <p:cNvPr id="8" name="Rounded Rectangle 7"/>
          <p:cNvSpPr/>
          <p:nvPr/>
        </p:nvSpPr>
        <p:spPr>
          <a:xfrm>
            <a:off x="570393" y="1536719"/>
            <a:ext cx="1872000" cy="36000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GB" dirty="0" smtClean="0"/>
              <a:t>Method</a:t>
            </a:r>
            <a:endParaRPr lang="en-GB" dirty="0"/>
          </a:p>
        </p:txBody>
      </p:sp>
      <p:sp>
        <p:nvSpPr>
          <p:cNvPr id="9" name="Rounded Rectangle 8"/>
          <p:cNvSpPr/>
          <p:nvPr/>
        </p:nvSpPr>
        <p:spPr>
          <a:xfrm>
            <a:off x="573497" y="4460426"/>
            <a:ext cx="1872000" cy="36000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GB" dirty="0" smtClean="0"/>
              <a:t>Sample</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GB" sz="2800" dirty="0" smtClean="0"/>
              <a:t> User profile  -  Size of Business &amp; Business Activity</a:t>
            </a:r>
            <a:endParaRPr lang="en-GB" sz="2800" dirty="0"/>
          </a:p>
        </p:txBody>
      </p:sp>
      <p:sp>
        <p:nvSpPr>
          <p:cNvPr id="5" name="Footer Placeholder 4"/>
          <p:cNvSpPr>
            <a:spLocks noGrp="1"/>
          </p:cNvSpPr>
          <p:nvPr>
            <p:ph type="ftr" sz="quarter" idx="11"/>
          </p:nvPr>
        </p:nvSpPr>
        <p:spPr/>
        <p:txBody>
          <a:bodyPr/>
          <a:lstStyle/>
          <a:p>
            <a:r>
              <a:rPr lang="en-GB" dirty="0" smtClean="0"/>
              <a:t>STANTA Business Advice Service: Users Feedback March 2015</a:t>
            </a:r>
            <a:endParaRPr lang="en-GB" dirty="0"/>
          </a:p>
        </p:txBody>
      </p:sp>
      <p:sp>
        <p:nvSpPr>
          <p:cNvPr id="6" name="Slide Number Placeholder 5"/>
          <p:cNvSpPr>
            <a:spLocks noGrp="1"/>
          </p:cNvSpPr>
          <p:nvPr>
            <p:ph type="sldNum" sz="quarter" idx="12"/>
          </p:nvPr>
        </p:nvSpPr>
        <p:spPr/>
        <p:txBody>
          <a:bodyPr/>
          <a:lstStyle/>
          <a:p>
            <a:fld id="{B4F3BF8F-E751-4CE7-98AA-A4F927220C5A}" type="slidenum">
              <a:rPr lang="en-GB" smtClean="0"/>
              <a:pPr/>
              <a:t>5</a:t>
            </a:fld>
            <a:endParaRPr lang="en-GB" dirty="0"/>
          </a:p>
        </p:txBody>
      </p:sp>
      <p:sp>
        <p:nvSpPr>
          <p:cNvPr id="23" name="Title 1"/>
          <p:cNvSpPr txBox="1">
            <a:spLocks/>
          </p:cNvSpPr>
          <p:nvPr/>
        </p:nvSpPr>
        <p:spPr>
          <a:xfrm>
            <a:off x="446856" y="5013320"/>
            <a:ext cx="8229600" cy="1296000"/>
          </a:xfrm>
          <a:prstGeom prst="rect">
            <a:avLst/>
          </a:prstGeom>
          <a:ln w="25400">
            <a:solidFill>
              <a:schemeClr val="accent3">
                <a:lumMod val="50000"/>
              </a:schemeClr>
            </a:solidFill>
          </a:ln>
        </p:spPr>
        <p:txBody>
          <a:bodyPr vert="horz" lIns="91440" tIns="45720" rIns="91440" bIns="45720" rtlCol="0" anchor="t" anchorCtr="0">
            <a:noAutofit/>
          </a:bodyPr>
          <a:lstStyle/>
          <a:p>
            <a:pPr marL="0" marR="0" lvl="0" indent="0" algn="l" defTabSz="914400" rtl="0" eaLnBrk="1" fontAlgn="auto" latinLnBrk="0" hangingPunct="1">
              <a:lnSpc>
                <a:spcPct val="100000"/>
              </a:lnSpc>
              <a:spcBef>
                <a:spcPct val="0"/>
              </a:spcBef>
              <a:spcAft>
                <a:spcPts val="0"/>
              </a:spcAft>
              <a:buClrTx/>
              <a:buSzTx/>
              <a:tabLst/>
              <a:defRPr/>
            </a:pPr>
            <a:endParaRPr lang="en-US" sz="1200" dirty="0" smtClean="0">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tabLst/>
              <a:defRPr/>
            </a:pPr>
            <a:endParaRPr lang="en-US" sz="1200" dirty="0" smtClean="0">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r>
              <a:rPr lang="en-US" sz="1200" dirty="0" smtClean="0">
                <a:latin typeface="+mj-lt"/>
                <a:ea typeface="+mj-ea"/>
                <a:cs typeface="+mj-cs"/>
              </a:rPr>
              <a:t>  The majority of STANTA’s users currently trading (76%) are either sole traders or employ one other person.</a:t>
            </a:r>
          </a:p>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endParaRPr lang="en-US" sz="900" dirty="0" smtClean="0">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r>
              <a:rPr lang="en-US" sz="1200" dirty="0" smtClean="0">
                <a:latin typeface="+mj-lt"/>
                <a:ea typeface="+mj-ea"/>
                <a:cs typeface="+mj-cs"/>
              </a:rPr>
              <a:t>  The cross-section of businesses responding to the survey underlines the wide range of business sectors supported by STANTA.</a:t>
            </a:r>
          </a:p>
        </p:txBody>
      </p:sp>
      <p:graphicFrame>
        <p:nvGraphicFramePr>
          <p:cNvPr id="15" name="Content Placeholder 14"/>
          <p:cNvGraphicFramePr>
            <a:graphicFrameLocks noGrp="1"/>
          </p:cNvGraphicFramePr>
          <p:nvPr>
            <p:ph sz="half" idx="1"/>
            <p:extLst>
              <p:ext uri="{D42A27DB-BD31-4B8C-83A1-F6EECF244321}">
                <p14:modId xmlns:p14="http://schemas.microsoft.com/office/powerpoint/2010/main" xmlns="" val="4206334725"/>
              </p:ext>
            </p:extLst>
          </p:nvPr>
        </p:nvGraphicFramePr>
        <p:xfrm>
          <a:off x="457200" y="1341438"/>
          <a:ext cx="4039200" cy="3523327"/>
        </p:xfrm>
        <a:graphic>
          <a:graphicData uri="http://schemas.openxmlformats.org/drawingml/2006/chart">
            <c:chart xmlns:c="http://schemas.openxmlformats.org/drawingml/2006/chart" xmlns:r="http://schemas.openxmlformats.org/officeDocument/2006/relationships" r:id="rId3"/>
          </a:graphicData>
        </a:graphic>
      </p:graphicFrame>
      <p:sp>
        <p:nvSpPr>
          <p:cNvPr id="19" name="TextBox 18"/>
          <p:cNvSpPr txBox="1"/>
          <p:nvPr/>
        </p:nvSpPr>
        <p:spPr>
          <a:xfrm>
            <a:off x="1914110" y="4587766"/>
            <a:ext cx="2440476" cy="276999"/>
          </a:xfrm>
          <a:prstGeom prst="rect">
            <a:avLst/>
          </a:prstGeom>
          <a:noFill/>
        </p:spPr>
        <p:txBody>
          <a:bodyPr wrap="none" rtlCol="0">
            <a:spAutoFit/>
          </a:bodyPr>
          <a:lstStyle/>
          <a:p>
            <a:r>
              <a:rPr lang="en-GB" sz="1200" dirty="0" smtClean="0"/>
              <a:t>Base: All users currently trading (39)</a:t>
            </a:r>
            <a:endParaRPr lang="en-GB" sz="1200" dirty="0"/>
          </a:p>
        </p:txBody>
      </p:sp>
      <p:graphicFrame>
        <p:nvGraphicFramePr>
          <p:cNvPr id="14" name="Table 13"/>
          <p:cNvGraphicFramePr>
            <a:graphicFrameLocks noGrp="1"/>
          </p:cNvGraphicFramePr>
          <p:nvPr>
            <p:extLst>
              <p:ext uri="{D42A27DB-BD31-4B8C-83A1-F6EECF244321}">
                <p14:modId xmlns:p14="http://schemas.microsoft.com/office/powerpoint/2010/main" xmlns="" val="2096776943"/>
              </p:ext>
            </p:extLst>
          </p:nvPr>
        </p:nvGraphicFramePr>
        <p:xfrm>
          <a:off x="4798849" y="1342386"/>
          <a:ext cx="3906612" cy="3522385"/>
        </p:xfrm>
        <a:graphic>
          <a:graphicData uri="http://schemas.openxmlformats.org/drawingml/2006/table">
            <a:tbl>
              <a:tblPr firstRow="1" bandRow="1">
                <a:tableStyleId>{2D5ABB26-0587-4C30-8999-92F81FD0307C}</a:tableStyleId>
              </a:tblPr>
              <a:tblGrid>
                <a:gridCol w="1953306"/>
                <a:gridCol w="1953306"/>
              </a:tblGrid>
              <a:tr h="306039">
                <a:tc>
                  <a:txBody>
                    <a:bodyPr/>
                    <a:lstStyle/>
                    <a:p>
                      <a:pPr>
                        <a:lnSpc>
                          <a:spcPct val="50000"/>
                        </a:lnSpc>
                      </a:pPr>
                      <a:endParaRPr lang="en-GB" sz="1050" dirty="0"/>
                    </a:p>
                  </a:txBody>
                  <a:tcPr>
                    <a:lnL w="28575" cap="flat" cmpd="sng" algn="ctr">
                      <a:solidFill>
                        <a:schemeClr val="accent6">
                          <a:lumMod val="50000"/>
                        </a:schemeClr>
                      </a:solidFill>
                      <a:prstDash val="solid"/>
                      <a:round/>
                      <a:headEnd type="none" w="med" len="med"/>
                      <a:tailEnd type="none" w="med" len="med"/>
                    </a:lnL>
                    <a:lnR w="31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tcPr>
                </a:tc>
                <a:tc>
                  <a:txBody>
                    <a:bodyPr/>
                    <a:lstStyle/>
                    <a:p>
                      <a:pPr marL="0" marR="0" indent="0" algn="l" defTabSz="914400" rtl="0" eaLnBrk="1" fontAlgn="auto" latinLnBrk="0" hangingPunct="1">
                        <a:lnSpc>
                          <a:spcPct val="50000"/>
                        </a:lnSpc>
                        <a:spcBef>
                          <a:spcPts val="0"/>
                        </a:spcBef>
                        <a:spcAft>
                          <a:spcPts val="0"/>
                        </a:spcAft>
                        <a:buClrTx/>
                        <a:buSzTx/>
                        <a:buFontTx/>
                        <a:buNone/>
                        <a:tabLst/>
                        <a:defRPr/>
                      </a:pPr>
                      <a:r>
                        <a:rPr lang="en-GB" sz="1400" dirty="0" smtClean="0">
                          <a:solidFill>
                            <a:schemeClr val="tx1"/>
                          </a:solidFill>
                        </a:rPr>
                        <a:t>Main Business Activity</a:t>
                      </a:r>
                    </a:p>
                  </a:txBody>
                  <a:tcPr anchor="b">
                    <a:lnL w="31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3175" cap="flat" cmpd="sng" algn="ctr">
                      <a:solidFill>
                        <a:schemeClr val="accent6">
                          <a:lumMod val="50000"/>
                        </a:schemeClr>
                      </a:solidFill>
                      <a:prstDash val="solid"/>
                      <a:round/>
                      <a:headEnd type="none" w="med" len="med"/>
                      <a:tailEnd type="none" w="med" len="med"/>
                    </a:lnB>
                  </a:tcPr>
                </a:tc>
              </a:tr>
              <a:tr h="229739">
                <a:tc>
                  <a:txBody>
                    <a:bodyPr/>
                    <a:lstStyle/>
                    <a:p>
                      <a:pPr algn="l" fontAlgn="b"/>
                      <a:r>
                        <a:rPr lang="en-GB" sz="1000" b="0" i="0" u="none" strike="noStrike" dirty="0" smtClean="0">
                          <a:effectLst/>
                          <a:latin typeface="+mn-lt"/>
                        </a:rPr>
                        <a:t> Brewing</a:t>
                      </a:r>
                      <a:endParaRPr lang="en-GB" sz="1000" b="0" i="0" u="none" strike="noStrike" dirty="0">
                        <a:effectLst/>
                        <a:latin typeface="+mn-lt"/>
                      </a:endParaRPr>
                    </a:p>
                  </a:txBody>
                  <a:tcPr marL="9525" marR="9525" marT="9525" marB="0" anchor="b">
                    <a:lnL w="28575" cap="flat" cmpd="sng" algn="ctr">
                      <a:solidFill>
                        <a:schemeClr val="accent6">
                          <a:lumMod val="50000"/>
                        </a:schemeClr>
                      </a:solidFill>
                      <a:prstDash val="solid"/>
                      <a:round/>
                      <a:headEnd type="none" w="med" len="med"/>
                      <a:tailEnd type="none" w="med" len="med"/>
                    </a:lnL>
                  </a:tcPr>
                </a:tc>
                <a:tc>
                  <a:txBody>
                    <a:bodyPr/>
                    <a:lstStyle/>
                    <a:p>
                      <a:pPr algn="l" fontAlgn="b"/>
                      <a:r>
                        <a:rPr lang="en-GB" sz="1000" b="0" i="0" u="none" strike="noStrike" dirty="0">
                          <a:effectLst/>
                          <a:latin typeface="+mn-lt"/>
                        </a:rPr>
                        <a:t>Healthcare</a:t>
                      </a:r>
                    </a:p>
                  </a:txBody>
                  <a:tcPr marL="9525" marR="9525" marT="9525" marB="0" anchor="b">
                    <a:lnR w="28575" cap="flat" cmpd="sng" algn="ctr">
                      <a:solidFill>
                        <a:schemeClr val="accent6">
                          <a:lumMod val="50000"/>
                        </a:schemeClr>
                      </a:solidFill>
                      <a:prstDash val="solid"/>
                      <a:round/>
                      <a:headEnd type="none" w="med" len="med"/>
                      <a:tailEnd type="none" w="med" len="med"/>
                    </a:lnR>
                    <a:lnT w="3175" cap="flat" cmpd="sng" algn="ctr">
                      <a:solidFill>
                        <a:schemeClr val="accent6">
                          <a:lumMod val="50000"/>
                        </a:schemeClr>
                      </a:solidFill>
                      <a:prstDash val="solid"/>
                      <a:round/>
                      <a:headEnd type="none" w="med" len="med"/>
                      <a:tailEnd type="none" w="med" len="med"/>
                    </a:lnT>
                  </a:tcPr>
                </a:tc>
              </a:tr>
              <a:tr h="229739">
                <a:tc>
                  <a:txBody>
                    <a:bodyPr/>
                    <a:lstStyle/>
                    <a:p>
                      <a:pPr algn="l" fontAlgn="b"/>
                      <a:r>
                        <a:rPr lang="en-GB" sz="1000" b="0" i="0" u="none" strike="noStrike" dirty="0" smtClean="0">
                          <a:effectLst/>
                          <a:latin typeface="+mn-lt"/>
                        </a:rPr>
                        <a:t> Business </a:t>
                      </a:r>
                      <a:r>
                        <a:rPr lang="en-GB" sz="1000" b="0" i="0" u="none" strike="noStrike" dirty="0">
                          <a:effectLst/>
                          <a:latin typeface="+mn-lt"/>
                        </a:rPr>
                        <a:t>and Financial Strategy</a:t>
                      </a:r>
                    </a:p>
                  </a:txBody>
                  <a:tcPr marL="9525" marR="9525" marT="9525" marB="0" anchor="b">
                    <a:lnL w="28575" cap="flat" cmpd="sng" algn="ctr">
                      <a:solidFill>
                        <a:schemeClr val="accent6">
                          <a:lumMod val="50000"/>
                        </a:schemeClr>
                      </a:solidFill>
                      <a:prstDash val="solid"/>
                      <a:round/>
                      <a:headEnd type="none" w="med" len="med"/>
                      <a:tailEnd type="none" w="med" len="med"/>
                    </a:lnL>
                  </a:tcPr>
                </a:tc>
                <a:tc>
                  <a:txBody>
                    <a:bodyPr/>
                    <a:lstStyle/>
                    <a:p>
                      <a:pPr algn="l" fontAlgn="b"/>
                      <a:r>
                        <a:rPr lang="en-GB" sz="1000" b="0" i="0" u="none" strike="noStrike" dirty="0">
                          <a:effectLst/>
                          <a:latin typeface="+mn-lt"/>
                        </a:rPr>
                        <a:t>Landlord</a:t>
                      </a:r>
                    </a:p>
                  </a:txBody>
                  <a:tcPr marL="9525" marR="9525" marT="9525" marB="0" anchor="b">
                    <a:lnR w="28575" cap="flat" cmpd="sng" algn="ctr">
                      <a:solidFill>
                        <a:schemeClr val="accent6">
                          <a:lumMod val="50000"/>
                        </a:schemeClr>
                      </a:solidFill>
                      <a:prstDash val="solid"/>
                      <a:round/>
                      <a:headEnd type="none" w="med" len="med"/>
                      <a:tailEnd type="none" w="med" len="med"/>
                    </a:lnR>
                  </a:tcPr>
                </a:tc>
              </a:tr>
              <a:tr h="229739">
                <a:tc>
                  <a:txBody>
                    <a:bodyPr/>
                    <a:lstStyle/>
                    <a:p>
                      <a:pPr algn="l" fontAlgn="b"/>
                      <a:r>
                        <a:rPr lang="en-GB" sz="1000" b="0" i="0" u="none" strike="noStrike" dirty="0" smtClean="0">
                          <a:solidFill>
                            <a:srgbClr val="111111"/>
                          </a:solidFill>
                          <a:effectLst/>
                          <a:latin typeface="+mn-lt"/>
                        </a:rPr>
                        <a:t> Care</a:t>
                      </a:r>
                      <a:r>
                        <a:rPr lang="en-GB" sz="1000" b="0" i="0" u="none" strike="noStrike" dirty="0">
                          <a:solidFill>
                            <a:srgbClr val="111111"/>
                          </a:solidFill>
                          <a:effectLst/>
                          <a:latin typeface="+mn-lt"/>
                        </a:rPr>
                        <a:t>/ Mental Healthcare</a:t>
                      </a:r>
                    </a:p>
                  </a:txBody>
                  <a:tcPr marL="9525" marR="9525" marT="9525" marB="0" anchor="b">
                    <a:lnL w="28575" cap="flat" cmpd="sng" algn="ctr">
                      <a:solidFill>
                        <a:schemeClr val="accent6">
                          <a:lumMod val="50000"/>
                        </a:schemeClr>
                      </a:solidFill>
                      <a:prstDash val="solid"/>
                      <a:round/>
                      <a:headEnd type="none" w="med" len="med"/>
                      <a:tailEnd type="none" w="med" len="med"/>
                    </a:lnL>
                  </a:tcPr>
                </a:tc>
                <a:tc>
                  <a:txBody>
                    <a:bodyPr/>
                    <a:lstStyle/>
                    <a:p>
                      <a:pPr algn="l" fontAlgn="b"/>
                      <a:r>
                        <a:rPr lang="en-GB" sz="1000" b="0" i="0" u="none" strike="noStrike" dirty="0">
                          <a:effectLst/>
                          <a:latin typeface="+mn-lt"/>
                        </a:rPr>
                        <a:t>Marketing/ Marketing Consultancy</a:t>
                      </a:r>
                    </a:p>
                  </a:txBody>
                  <a:tcPr marL="9525" marR="9525" marT="9525" marB="0" anchor="b">
                    <a:lnR w="28575" cap="flat" cmpd="sng" algn="ctr">
                      <a:solidFill>
                        <a:schemeClr val="accent6">
                          <a:lumMod val="50000"/>
                        </a:schemeClr>
                      </a:solidFill>
                      <a:prstDash val="solid"/>
                      <a:round/>
                      <a:headEnd type="none" w="med" len="med"/>
                      <a:tailEnd type="none" w="med" len="med"/>
                    </a:lnR>
                  </a:tcPr>
                </a:tc>
              </a:tr>
              <a:tr h="229739">
                <a:tc>
                  <a:txBody>
                    <a:bodyPr/>
                    <a:lstStyle/>
                    <a:p>
                      <a:pPr algn="l" fontAlgn="b"/>
                      <a:r>
                        <a:rPr lang="en-GB" sz="1000" b="0" i="0" u="none" strike="noStrike" dirty="0" smtClean="0">
                          <a:solidFill>
                            <a:srgbClr val="111111"/>
                          </a:solidFill>
                          <a:effectLst/>
                          <a:latin typeface="+mn-lt"/>
                        </a:rPr>
                        <a:t> Catering</a:t>
                      </a:r>
                      <a:endParaRPr lang="en-GB" sz="1000" b="0" i="0" u="none" strike="noStrike" dirty="0">
                        <a:solidFill>
                          <a:srgbClr val="111111"/>
                        </a:solidFill>
                        <a:effectLst/>
                        <a:latin typeface="+mn-lt"/>
                      </a:endParaRPr>
                    </a:p>
                  </a:txBody>
                  <a:tcPr marL="9525" marR="9525" marT="9525" marB="0" anchor="b">
                    <a:lnL w="28575" cap="flat" cmpd="sng" algn="ctr">
                      <a:solidFill>
                        <a:schemeClr val="accent6">
                          <a:lumMod val="50000"/>
                        </a:schemeClr>
                      </a:solidFill>
                      <a:prstDash val="solid"/>
                      <a:round/>
                      <a:headEnd type="none" w="med" len="med"/>
                      <a:tailEnd type="none" w="med" len="med"/>
                    </a:lnL>
                  </a:tcPr>
                </a:tc>
                <a:tc>
                  <a:txBody>
                    <a:bodyPr/>
                    <a:lstStyle/>
                    <a:p>
                      <a:pPr algn="l" fontAlgn="b"/>
                      <a:r>
                        <a:rPr lang="en-GB" sz="1000" b="0" i="0" u="none" strike="noStrike" dirty="0">
                          <a:solidFill>
                            <a:srgbClr val="111111"/>
                          </a:solidFill>
                          <a:effectLst/>
                          <a:latin typeface="+mn-lt"/>
                        </a:rPr>
                        <a:t>Plastering</a:t>
                      </a:r>
                    </a:p>
                  </a:txBody>
                  <a:tcPr marL="9525" marR="9525" marT="9525" marB="0" anchor="b">
                    <a:lnR w="28575" cap="flat" cmpd="sng" algn="ctr">
                      <a:solidFill>
                        <a:schemeClr val="accent6">
                          <a:lumMod val="50000"/>
                        </a:schemeClr>
                      </a:solidFill>
                      <a:prstDash val="solid"/>
                      <a:round/>
                      <a:headEnd type="none" w="med" len="med"/>
                      <a:tailEnd type="none" w="med" len="med"/>
                    </a:lnR>
                  </a:tcPr>
                </a:tc>
              </a:tr>
              <a:tr h="229739">
                <a:tc>
                  <a:txBody>
                    <a:bodyPr/>
                    <a:lstStyle/>
                    <a:p>
                      <a:pPr algn="l" fontAlgn="b"/>
                      <a:r>
                        <a:rPr lang="en-GB" sz="1000" b="0" i="0" u="none" strike="noStrike" dirty="0" smtClean="0">
                          <a:solidFill>
                            <a:srgbClr val="111111"/>
                          </a:solidFill>
                          <a:effectLst/>
                          <a:latin typeface="+mn-lt"/>
                        </a:rPr>
                        <a:t> Children's </a:t>
                      </a:r>
                      <a:r>
                        <a:rPr lang="en-GB" sz="1000" b="0" i="0" u="none" strike="noStrike" dirty="0">
                          <a:solidFill>
                            <a:srgbClr val="111111"/>
                          </a:solidFill>
                          <a:effectLst/>
                          <a:latin typeface="+mn-lt"/>
                        </a:rPr>
                        <a:t>T-shirt Manufacture</a:t>
                      </a:r>
                    </a:p>
                  </a:txBody>
                  <a:tcPr marL="9525" marR="9525" marT="9525" marB="0" anchor="b">
                    <a:lnL w="28575" cap="flat" cmpd="sng" algn="ctr">
                      <a:solidFill>
                        <a:schemeClr val="accent6">
                          <a:lumMod val="50000"/>
                        </a:schemeClr>
                      </a:solidFill>
                      <a:prstDash val="solid"/>
                      <a:round/>
                      <a:headEnd type="none" w="med" len="med"/>
                      <a:tailEnd type="none" w="med" len="med"/>
                    </a:lnL>
                  </a:tcPr>
                </a:tc>
                <a:tc>
                  <a:txBody>
                    <a:bodyPr/>
                    <a:lstStyle/>
                    <a:p>
                      <a:pPr algn="l" fontAlgn="b"/>
                      <a:r>
                        <a:rPr lang="en-GB" sz="1000" b="0" i="0" u="none" strike="noStrike" dirty="0">
                          <a:solidFill>
                            <a:srgbClr val="111111"/>
                          </a:solidFill>
                          <a:effectLst/>
                          <a:latin typeface="+mn-lt"/>
                        </a:rPr>
                        <a:t>Prom/After Prom Clothing</a:t>
                      </a:r>
                    </a:p>
                  </a:txBody>
                  <a:tcPr marL="9525" marR="9525" marT="9525" marB="0" anchor="b">
                    <a:lnR w="28575" cap="flat" cmpd="sng" algn="ctr">
                      <a:solidFill>
                        <a:schemeClr val="accent6">
                          <a:lumMod val="50000"/>
                        </a:schemeClr>
                      </a:solidFill>
                      <a:prstDash val="solid"/>
                      <a:round/>
                      <a:headEnd type="none" w="med" len="med"/>
                      <a:tailEnd type="none" w="med" len="med"/>
                    </a:lnR>
                  </a:tcPr>
                </a:tc>
              </a:tr>
              <a:tr h="229739">
                <a:tc>
                  <a:txBody>
                    <a:bodyPr/>
                    <a:lstStyle/>
                    <a:p>
                      <a:pPr algn="l" fontAlgn="b"/>
                      <a:r>
                        <a:rPr lang="en-GB" sz="1000" b="0" i="0" u="none" strike="noStrike" dirty="0" smtClean="0">
                          <a:effectLst/>
                          <a:latin typeface="+mn-lt"/>
                        </a:rPr>
                        <a:t> Clothing </a:t>
                      </a:r>
                      <a:r>
                        <a:rPr lang="en-GB" sz="1000" b="0" i="0" u="none" strike="noStrike" dirty="0">
                          <a:effectLst/>
                          <a:latin typeface="+mn-lt"/>
                        </a:rPr>
                        <a:t>Retail</a:t>
                      </a:r>
                    </a:p>
                  </a:txBody>
                  <a:tcPr marL="9525" marR="9525" marT="9525" marB="0" anchor="b">
                    <a:lnL w="28575" cap="flat" cmpd="sng" algn="ctr">
                      <a:solidFill>
                        <a:schemeClr val="accent6">
                          <a:lumMod val="50000"/>
                        </a:schemeClr>
                      </a:solidFill>
                      <a:prstDash val="solid"/>
                      <a:round/>
                      <a:headEnd type="none" w="med" len="med"/>
                      <a:tailEnd type="none" w="med" len="med"/>
                    </a:lnL>
                  </a:tcPr>
                </a:tc>
                <a:tc>
                  <a:txBody>
                    <a:bodyPr/>
                    <a:lstStyle/>
                    <a:p>
                      <a:pPr algn="l" fontAlgn="b"/>
                      <a:r>
                        <a:rPr lang="en-GB" sz="1000" b="0" i="0" u="none" strike="noStrike" dirty="0">
                          <a:effectLst/>
                          <a:latin typeface="+mn-lt"/>
                        </a:rPr>
                        <a:t>Property</a:t>
                      </a:r>
                    </a:p>
                  </a:txBody>
                  <a:tcPr marL="9525" marR="9525" marT="9525" marB="0" anchor="b">
                    <a:lnR w="28575" cap="flat" cmpd="sng" algn="ctr">
                      <a:solidFill>
                        <a:schemeClr val="accent6">
                          <a:lumMod val="50000"/>
                        </a:schemeClr>
                      </a:solidFill>
                      <a:prstDash val="solid"/>
                      <a:round/>
                      <a:headEnd type="none" w="med" len="med"/>
                      <a:tailEnd type="none" w="med" len="med"/>
                    </a:lnR>
                  </a:tcPr>
                </a:tc>
              </a:tr>
              <a:tr h="229739">
                <a:tc>
                  <a:txBody>
                    <a:bodyPr/>
                    <a:lstStyle/>
                    <a:p>
                      <a:pPr algn="l" fontAlgn="b"/>
                      <a:r>
                        <a:rPr lang="en-GB" sz="1000" b="0" i="0" u="none" strike="noStrike" dirty="0" smtClean="0">
                          <a:effectLst/>
                          <a:latin typeface="+mn-lt"/>
                        </a:rPr>
                        <a:t> CV </a:t>
                      </a:r>
                      <a:r>
                        <a:rPr lang="en-GB" sz="1000" b="0" i="0" u="none" strike="noStrike" dirty="0">
                          <a:effectLst/>
                          <a:latin typeface="+mn-lt"/>
                        </a:rPr>
                        <a:t>Writing</a:t>
                      </a:r>
                    </a:p>
                  </a:txBody>
                  <a:tcPr marL="9525" marR="9525" marT="9525" marB="0" anchor="b">
                    <a:lnL w="28575" cap="flat" cmpd="sng" algn="ctr">
                      <a:solidFill>
                        <a:schemeClr val="accent6">
                          <a:lumMod val="50000"/>
                        </a:schemeClr>
                      </a:solidFill>
                      <a:prstDash val="solid"/>
                      <a:round/>
                      <a:headEnd type="none" w="med" len="med"/>
                      <a:tailEnd type="none" w="med" len="med"/>
                    </a:lnL>
                  </a:tcPr>
                </a:tc>
                <a:tc>
                  <a:txBody>
                    <a:bodyPr/>
                    <a:lstStyle/>
                    <a:p>
                      <a:pPr algn="l" fontAlgn="b"/>
                      <a:r>
                        <a:rPr lang="en-GB" sz="1000" b="0" i="0" u="none" strike="noStrike" dirty="0">
                          <a:effectLst/>
                          <a:latin typeface="+mn-lt"/>
                        </a:rPr>
                        <a:t>Property Maintenance</a:t>
                      </a:r>
                    </a:p>
                  </a:txBody>
                  <a:tcPr marL="9525" marR="9525" marT="9525" marB="0" anchor="b">
                    <a:lnR w="28575" cap="flat" cmpd="sng" algn="ctr">
                      <a:solidFill>
                        <a:schemeClr val="accent6">
                          <a:lumMod val="50000"/>
                        </a:schemeClr>
                      </a:solidFill>
                      <a:prstDash val="solid"/>
                      <a:round/>
                      <a:headEnd type="none" w="med" len="med"/>
                      <a:tailEnd type="none" w="med" len="med"/>
                    </a:lnR>
                  </a:tcPr>
                </a:tc>
              </a:tr>
              <a:tr h="229739">
                <a:tc>
                  <a:txBody>
                    <a:bodyPr/>
                    <a:lstStyle/>
                    <a:p>
                      <a:pPr algn="l" fontAlgn="b"/>
                      <a:r>
                        <a:rPr lang="en-GB" sz="1000" b="0" i="0" u="none" strike="noStrike" dirty="0" smtClean="0">
                          <a:solidFill>
                            <a:srgbClr val="111111"/>
                          </a:solidFill>
                          <a:effectLst/>
                          <a:latin typeface="+mn-lt"/>
                        </a:rPr>
                        <a:t> Design</a:t>
                      </a:r>
                      <a:r>
                        <a:rPr lang="en-GB" sz="1000" b="0" i="0" u="none" strike="noStrike" dirty="0">
                          <a:solidFill>
                            <a:srgbClr val="111111"/>
                          </a:solidFill>
                          <a:effectLst/>
                          <a:latin typeface="+mn-lt"/>
                        </a:rPr>
                        <a:t>, Branding &amp; Marketing</a:t>
                      </a:r>
                    </a:p>
                  </a:txBody>
                  <a:tcPr marL="9525" marR="9525" marT="9525" marB="0" anchor="b">
                    <a:lnL w="28575" cap="flat" cmpd="sng" algn="ctr">
                      <a:solidFill>
                        <a:schemeClr val="accent6">
                          <a:lumMod val="50000"/>
                        </a:schemeClr>
                      </a:solidFill>
                      <a:prstDash val="solid"/>
                      <a:round/>
                      <a:headEnd type="none" w="med" len="med"/>
                      <a:tailEnd type="none" w="med" len="med"/>
                    </a:ln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000" b="0" i="0" u="none" strike="noStrike" dirty="0" smtClean="0">
                          <a:solidFill>
                            <a:srgbClr val="111111"/>
                          </a:solidFill>
                          <a:effectLst/>
                          <a:latin typeface="+mn-lt"/>
                        </a:rPr>
                        <a:t>Publishing - Student Text Books</a:t>
                      </a:r>
                    </a:p>
                  </a:txBody>
                  <a:tcPr marL="9525" marR="9525" marT="9525" marB="0" anchor="b">
                    <a:lnR w="28575" cap="flat" cmpd="sng" algn="ctr">
                      <a:solidFill>
                        <a:schemeClr val="accent6">
                          <a:lumMod val="50000"/>
                        </a:schemeClr>
                      </a:solidFill>
                      <a:prstDash val="solid"/>
                      <a:round/>
                      <a:headEnd type="none" w="med" len="med"/>
                      <a:tailEnd type="none" w="med" len="med"/>
                    </a:lnR>
                  </a:tcPr>
                </a:tc>
              </a:tr>
              <a:tr h="229739">
                <a:tc>
                  <a:txBody>
                    <a:bodyPr/>
                    <a:lstStyle/>
                    <a:p>
                      <a:pPr algn="l" fontAlgn="b"/>
                      <a:r>
                        <a:rPr lang="en-GB" sz="1000" b="0" i="0" u="none" strike="noStrike" dirty="0" smtClean="0">
                          <a:effectLst/>
                          <a:latin typeface="+mn-lt"/>
                        </a:rPr>
                        <a:t> Disability </a:t>
                      </a:r>
                      <a:r>
                        <a:rPr lang="en-GB" sz="1000" b="0" i="0" u="none" strike="noStrike" dirty="0">
                          <a:effectLst/>
                          <a:latin typeface="+mn-lt"/>
                        </a:rPr>
                        <a:t>Coaching</a:t>
                      </a:r>
                    </a:p>
                  </a:txBody>
                  <a:tcPr marL="9525" marR="9525" marT="9525" marB="0" anchor="b">
                    <a:lnL w="28575" cap="flat" cmpd="sng" algn="ctr">
                      <a:solidFill>
                        <a:schemeClr val="accent6">
                          <a:lumMod val="50000"/>
                        </a:schemeClr>
                      </a:solidFill>
                      <a:prstDash val="solid"/>
                      <a:round/>
                      <a:headEnd type="none" w="med" len="med"/>
                      <a:tailEnd type="none" w="med" len="med"/>
                    </a:lnL>
                  </a:tcPr>
                </a:tc>
                <a:tc>
                  <a:txBody>
                    <a:bodyPr/>
                    <a:lstStyle/>
                    <a:p>
                      <a:pPr algn="l" fontAlgn="b"/>
                      <a:r>
                        <a:rPr lang="en-GB" sz="1000" b="0" i="0" u="none" strike="noStrike" dirty="0" smtClean="0">
                          <a:solidFill>
                            <a:srgbClr val="111111"/>
                          </a:solidFill>
                          <a:effectLst/>
                          <a:latin typeface="+mn-lt"/>
                        </a:rPr>
                        <a:t>R&amp;D Company Support</a:t>
                      </a:r>
                      <a:endParaRPr lang="en-GB" sz="1000" b="0" i="0" u="none" strike="noStrike" dirty="0">
                        <a:solidFill>
                          <a:srgbClr val="111111"/>
                        </a:solidFill>
                        <a:effectLst/>
                        <a:latin typeface="+mn-lt"/>
                      </a:endParaRPr>
                    </a:p>
                  </a:txBody>
                  <a:tcPr marL="9525" marR="9525" marT="9525" marB="0" anchor="b">
                    <a:lnR w="28575" cap="flat" cmpd="sng" algn="ctr">
                      <a:solidFill>
                        <a:schemeClr val="accent6">
                          <a:lumMod val="50000"/>
                        </a:schemeClr>
                      </a:solidFill>
                      <a:prstDash val="solid"/>
                      <a:round/>
                      <a:headEnd type="none" w="med" len="med"/>
                      <a:tailEnd type="none" w="med" len="med"/>
                    </a:lnR>
                  </a:tcPr>
                </a:tc>
              </a:tr>
              <a:tr h="229739">
                <a:tc>
                  <a:txBody>
                    <a:bodyPr/>
                    <a:lstStyle/>
                    <a:p>
                      <a:pPr algn="l" fontAlgn="b"/>
                      <a:r>
                        <a:rPr lang="en-GB" sz="1000" b="0" i="0" u="none" strike="noStrike" dirty="0" smtClean="0">
                          <a:effectLst/>
                          <a:latin typeface="+mn-lt"/>
                        </a:rPr>
                        <a:t> Dog </a:t>
                      </a:r>
                      <a:r>
                        <a:rPr lang="en-GB" sz="1000" b="0" i="0" u="none" strike="noStrike" dirty="0">
                          <a:effectLst/>
                          <a:latin typeface="+mn-lt"/>
                        </a:rPr>
                        <a:t>Training</a:t>
                      </a:r>
                    </a:p>
                  </a:txBody>
                  <a:tcPr marL="9525" marR="9525" marT="9525" marB="0" anchor="b">
                    <a:lnL w="28575" cap="flat" cmpd="sng" algn="ctr">
                      <a:solidFill>
                        <a:schemeClr val="accent6">
                          <a:lumMod val="50000"/>
                        </a:schemeClr>
                      </a:solidFill>
                      <a:prstDash val="solid"/>
                      <a:round/>
                      <a:headEnd type="none" w="med" len="med"/>
                      <a:tailEnd type="none" w="med" len="med"/>
                    </a:lnL>
                  </a:tcPr>
                </a:tc>
                <a:tc>
                  <a:txBody>
                    <a:bodyPr/>
                    <a:lstStyle/>
                    <a:p>
                      <a:pPr algn="l" fontAlgn="b"/>
                      <a:r>
                        <a:rPr lang="en-GB" sz="1000" b="0" i="0" u="none" strike="noStrike" dirty="0">
                          <a:effectLst/>
                          <a:latin typeface="+mn-lt"/>
                        </a:rPr>
                        <a:t>Retail Sales</a:t>
                      </a:r>
                    </a:p>
                  </a:txBody>
                  <a:tcPr marL="9525" marR="9525" marT="9525" marB="0" anchor="b">
                    <a:lnR w="28575" cap="flat" cmpd="sng" algn="ctr">
                      <a:solidFill>
                        <a:schemeClr val="accent6">
                          <a:lumMod val="50000"/>
                        </a:schemeClr>
                      </a:solidFill>
                      <a:prstDash val="solid"/>
                      <a:round/>
                      <a:headEnd type="none" w="med" len="med"/>
                      <a:tailEnd type="none" w="med" len="med"/>
                    </a:lnR>
                  </a:tcPr>
                </a:tc>
              </a:tr>
              <a:tr h="229739">
                <a:tc>
                  <a:txBody>
                    <a:bodyPr/>
                    <a:lstStyle/>
                    <a:p>
                      <a:pPr algn="l" fontAlgn="b"/>
                      <a:r>
                        <a:rPr lang="en-GB" sz="1000" b="0" i="0" u="none" strike="noStrike" dirty="0" smtClean="0">
                          <a:solidFill>
                            <a:srgbClr val="111111"/>
                          </a:solidFill>
                          <a:effectLst/>
                          <a:latin typeface="+mn-lt"/>
                        </a:rPr>
                        <a:t> Electrical </a:t>
                      </a:r>
                      <a:r>
                        <a:rPr lang="en-GB" sz="1000" b="0" i="0" u="none" strike="noStrike" dirty="0">
                          <a:solidFill>
                            <a:srgbClr val="111111"/>
                          </a:solidFill>
                          <a:effectLst/>
                          <a:latin typeface="+mn-lt"/>
                        </a:rPr>
                        <a:t>Contracting</a:t>
                      </a:r>
                    </a:p>
                  </a:txBody>
                  <a:tcPr marL="9525" marR="9525" marT="9525" marB="0" anchor="b">
                    <a:lnL w="28575" cap="flat" cmpd="sng" algn="ctr">
                      <a:solidFill>
                        <a:schemeClr val="accent6">
                          <a:lumMod val="50000"/>
                        </a:schemeClr>
                      </a:solidFill>
                      <a:prstDash val="solid"/>
                      <a:round/>
                      <a:headEnd type="none" w="med" len="med"/>
                      <a:tailEnd type="none" w="med" len="med"/>
                    </a:lnL>
                  </a:tcPr>
                </a:tc>
                <a:tc>
                  <a:txBody>
                    <a:bodyPr/>
                    <a:lstStyle/>
                    <a:p>
                      <a:pPr algn="l" fontAlgn="b"/>
                      <a:r>
                        <a:rPr lang="en-GB" sz="1000" b="0" i="0" u="none" strike="noStrike" dirty="0">
                          <a:solidFill>
                            <a:srgbClr val="111111"/>
                          </a:solidFill>
                          <a:effectLst/>
                          <a:latin typeface="+mn-lt"/>
                        </a:rPr>
                        <a:t>Solicitor (Employment Law)</a:t>
                      </a:r>
                    </a:p>
                  </a:txBody>
                  <a:tcPr marL="9525" marR="9525" marT="9525" marB="0" anchor="b">
                    <a:lnR w="28575" cap="flat" cmpd="sng" algn="ctr">
                      <a:solidFill>
                        <a:schemeClr val="accent6">
                          <a:lumMod val="50000"/>
                        </a:schemeClr>
                      </a:solidFill>
                      <a:prstDash val="solid"/>
                      <a:round/>
                      <a:headEnd type="none" w="med" len="med"/>
                      <a:tailEnd type="none" w="med" len="med"/>
                    </a:lnR>
                  </a:tcPr>
                </a:tc>
              </a:tr>
              <a:tr h="229739">
                <a:tc>
                  <a:txBody>
                    <a:bodyPr/>
                    <a:lstStyle/>
                    <a:p>
                      <a:pPr algn="l" fontAlgn="b"/>
                      <a:r>
                        <a:rPr lang="en-GB" sz="1000" b="0" i="0" u="none" strike="noStrike" dirty="0" smtClean="0">
                          <a:solidFill>
                            <a:srgbClr val="111111"/>
                          </a:solidFill>
                          <a:effectLst/>
                          <a:latin typeface="+mn-lt"/>
                        </a:rPr>
                        <a:t> Engineering </a:t>
                      </a:r>
                      <a:r>
                        <a:rPr lang="en-GB" sz="1000" b="0" i="0" u="none" strike="noStrike" dirty="0">
                          <a:solidFill>
                            <a:srgbClr val="111111"/>
                          </a:solidFill>
                          <a:effectLst/>
                          <a:latin typeface="+mn-lt"/>
                        </a:rPr>
                        <a:t>Consulting</a:t>
                      </a:r>
                    </a:p>
                  </a:txBody>
                  <a:tcPr marL="9525" marR="9525" marT="9525" marB="0" anchor="b">
                    <a:lnL w="28575" cap="flat" cmpd="sng" algn="ctr">
                      <a:solidFill>
                        <a:schemeClr val="accent6">
                          <a:lumMod val="50000"/>
                        </a:schemeClr>
                      </a:solidFill>
                      <a:prstDash val="solid"/>
                      <a:round/>
                      <a:headEnd type="none" w="med" len="med"/>
                      <a:tailEnd type="none" w="med" len="med"/>
                    </a:lnL>
                  </a:tcPr>
                </a:tc>
                <a:tc>
                  <a:txBody>
                    <a:bodyPr/>
                    <a:lstStyle/>
                    <a:p>
                      <a:pPr algn="l" fontAlgn="b"/>
                      <a:r>
                        <a:rPr lang="en-GB" sz="1000" b="0" i="0" u="none" strike="noStrike" dirty="0">
                          <a:solidFill>
                            <a:srgbClr val="111111"/>
                          </a:solidFill>
                          <a:effectLst/>
                          <a:latin typeface="+mn-lt"/>
                        </a:rPr>
                        <a:t>Telecommunications</a:t>
                      </a:r>
                    </a:p>
                  </a:txBody>
                  <a:tcPr marL="9525" marR="9525" marT="9525" marB="0" anchor="b">
                    <a:lnR w="28575" cap="flat" cmpd="sng" algn="ctr">
                      <a:solidFill>
                        <a:schemeClr val="accent6">
                          <a:lumMod val="50000"/>
                        </a:schemeClr>
                      </a:solidFill>
                      <a:prstDash val="solid"/>
                      <a:round/>
                      <a:headEnd type="none" w="med" len="med"/>
                      <a:tailEnd type="none" w="med" len="med"/>
                    </a:lnR>
                  </a:tcPr>
                </a:tc>
              </a:tr>
              <a:tr h="229739">
                <a:tc>
                  <a:txBody>
                    <a:bodyPr/>
                    <a:lstStyle/>
                    <a:p>
                      <a:pPr algn="l" fontAlgn="b"/>
                      <a:r>
                        <a:rPr lang="en-GB" sz="1000" b="0" i="0" u="none" strike="noStrike" dirty="0" smtClean="0">
                          <a:effectLst/>
                          <a:latin typeface="+mn-lt"/>
                        </a:rPr>
                        <a:t> Family </a:t>
                      </a:r>
                      <a:r>
                        <a:rPr lang="en-GB" sz="1000" b="0" i="0" u="none" strike="noStrike" dirty="0">
                          <a:effectLst/>
                          <a:latin typeface="+mn-lt"/>
                        </a:rPr>
                        <a:t>Support</a:t>
                      </a:r>
                    </a:p>
                  </a:txBody>
                  <a:tcPr marL="9525" marR="9525" marT="9525" marB="0" anchor="b">
                    <a:lnL w="28575" cap="flat" cmpd="sng" algn="ctr">
                      <a:solidFill>
                        <a:schemeClr val="accent6">
                          <a:lumMod val="50000"/>
                        </a:schemeClr>
                      </a:solidFill>
                      <a:prstDash val="solid"/>
                      <a:round/>
                      <a:headEnd type="none" w="med" len="med"/>
                      <a:tailEnd type="none" w="med" len="med"/>
                    </a:lnL>
                  </a:tcPr>
                </a:tc>
                <a:tc>
                  <a:txBody>
                    <a:bodyPr/>
                    <a:lstStyle/>
                    <a:p>
                      <a:pPr algn="l" fontAlgn="b"/>
                      <a:r>
                        <a:rPr lang="en-GB" sz="1000" b="0" i="0" u="none" strike="noStrike" dirty="0">
                          <a:effectLst/>
                          <a:latin typeface="+mn-lt"/>
                        </a:rPr>
                        <a:t>Wholesale/Retail art</a:t>
                      </a:r>
                    </a:p>
                  </a:txBody>
                  <a:tcPr marL="9525" marR="9525" marT="9525" marB="0" anchor="b">
                    <a:lnR w="28575" cap="flat" cmpd="sng" algn="ctr">
                      <a:solidFill>
                        <a:schemeClr val="accent6">
                          <a:lumMod val="50000"/>
                        </a:schemeClr>
                      </a:solidFill>
                      <a:prstDash val="solid"/>
                      <a:round/>
                      <a:headEnd type="none" w="med" len="med"/>
                      <a:tailEnd type="none" w="med" len="med"/>
                    </a:lnR>
                  </a:tcPr>
                </a:tc>
              </a:tr>
              <a:tr h="229739">
                <a:tc>
                  <a:txBody>
                    <a:bodyPr/>
                    <a:lstStyle/>
                    <a:p>
                      <a:pPr algn="l" fontAlgn="b"/>
                      <a:r>
                        <a:rPr lang="en-GB" sz="1000" b="0" i="0" u="none" strike="noStrike" dirty="0" smtClean="0">
                          <a:effectLst/>
                          <a:latin typeface="+mn-lt"/>
                        </a:rPr>
                        <a:t> Hairdressing</a:t>
                      </a:r>
                      <a:endParaRPr lang="en-GB" sz="1000" b="0" i="0" u="none" strike="noStrike" dirty="0">
                        <a:effectLst/>
                        <a:latin typeface="+mn-lt"/>
                      </a:endParaRPr>
                    </a:p>
                  </a:txBody>
                  <a:tcPr marL="9525" marR="9525" marT="9525" marB="0" anchor="b">
                    <a:lnL w="28575" cap="flat" cmpd="sng" algn="ctr">
                      <a:solidFill>
                        <a:schemeClr val="accent6">
                          <a:lumMod val="50000"/>
                        </a:schemeClr>
                      </a:solidFill>
                      <a:prstDash val="solid"/>
                      <a:round/>
                      <a:headEnd type="none" w="med" len="med"/>
                      <a:tailEnd type="none" w="med" len="med"/>
                    </a:lnL>
                    <a:lnB w="28575" cap="flat" cmpd="sng" algn="ctr">
                      <a:solidFill>
                        <a:schemeClr val="accent6">
                          <a:lumMod val="50000"/>
                        </a:schemeClr>
                      </a:solidFill>
                      <a:prstDash val="solid"/>
                      <a:round/>
                      <a:headEnd type="none" w="med" len="med"/>
                      <a:tailEnd type="none" w="med" len="med"/>
                    </a:lnB>
                  </a:tcPr>
                </a:tc>
                <a:tc>
                  <a:txBody>
                    <a:bodyPr/>
                    <a:lstStyle/>
                    <a:p>
                      <a:pPr algn="l" fontAlgn="b"/>
                      <a:r>
                        <a:rPr lang="en-GB" sz="1000" b="0" i="0" u="none" strike="noStrike" dirty="0" smtClean="0">
                          <a:effectLst/>
                          <a:latin typeface="+mn-lt"/>
                        </a:rPr>
                        <a:t>Yoga</a:t>
                      </a:r>
                      <a:endParaRPr lang="en-GB" sz="1000" b="0" i="0" u="none" strike="noStrike" dirty="0">
                        <a:effectLst/>
                        <a:latin typeface="+mn-lt"/>
                      </a:endParaRPr>
                    </a:p>
                  </a:txBody>
                  <a:tcPr marL="9525" marR="9525" marT="9525" marB="0" anchor="b">
                    <a:lnR w="28575" cap="flat" cmpd="sng" algn="ctr">
                      <a:solidFill>
                        <a:schemeClr val="accent6">
                          <a:lumMod val="50000"/>
                        </a:schemeClr>
                      </a:solidFill>
                      <a:prstDash val="solid"/>
                      <a:round/>
                      <a:headEnd type="none" w="med" len="med"/>
                      <a:tailEnd type="none" w="med" len="med"/>
                    </a:lnR>
                    <a:lnB w="28575" cap="flat" cmpd="sng" algn="ctr">
                      <a:solidFill>
                        <a:schemeClr val="accent6">
                          <a:lumMod val="50000"/>
                        </a:schemeClr>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ontent Placeholder 14"/>
          <p:cNvGraphicFramePr>
            <a:graphicFrameLocks/>
          </p:cNvGraphicFramePr>
          <p:nvPr>
            <p:extLst>
              <p:ext uri="{D42A27DB-BD31-4B8C-83A1-F6EECF244321}">
                <p14:modId xmlns:p14="http://schemas.microsoft.com/office/powerpoint/2010/main" xmlns="" val="507721592"/>
              </p:ext>
            </p:extLst>
          </p:nvPr>
        </p:nvGraphicFramePr>
        <p:xfrm>
          <a:off x="457200" y="1327584"/>
          <a:ext cx="4039200" cy="35274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ontent Placeholder 11"/>
          <p:cNvGraphicFramePr>
            <a:graphicFrameLocks noGrp="1"/>
          </p:cNvGraphicFramePr>
          <p:nvPr>
            <p:ph sz="half" idx="2"/>
            <p:extLst>
              <p:ext uri="{D42A27DB-BD31-4B8C-83A1-F6EECF244321}">
                <p14:modId xmlns:p14="http://schemas.microsoft.com/office/powerpoint/2010/main" xmlns="" val="1173419215"/>
              </p:ext>
            </p:extLst>
          </p:nvPr>
        </p:nvGraphicFramePr>
        <p:xfrm>
          <a:off x="4648200" y="1327584"/>
          <a:ext cx="4038600" cy="3529141"/>
        </p:xfrm>
        <a:graphic>
          <a:graphicData uri="http://schemas.openxmlformats.org/drawingml/2006/chart">
            <c:chart xmlns:c="http://schemas.openxmlformats.org/drawingml/2006/chart" xmlns:r="http://schemas.openxmlformats.org/officeDocument/2006/relationships" r:id="rId4"/>
          </a:graphicData>
        </a:graphic>
      </p:graphicFrame>
      <p:sp>
        <p:nvSpPr>
          <p:cNvPr id="7" name="Title 6"/>
          <p:cNvSpPr>
            <a:spLocks noGrp="1"/>
          </p:cNvSpPr>
          <p:nvPr>
            <p:ph type="title"/>
          </p:nvPr>
        </p:nvSpPr>
        <p:spPr>
          <a:xfrm>
            <a:off x="457200" y="274638"/>
            <a:ext cx="8229600" cy="900000"/>
          </a:xfrm>
        </p:spPr>
        <p:txBody>
          <a:bodyPr>
            <a:normAutofit/>
          </a:bodyPr>
          <a:lstStyle/>
          <a:p>
            <a:r>
              <a:rPr lang="en-GB" sz="2800" dirty="0" smtClean="0"/>
              <a:t> User profile – Gender and Age</a:t>
            </a:r>
            <a:endParaRPr lang="en-GB" sz="2800" dirty="0"/>
          </a:p>
        </p:txBody>
      </p:sp>
      <p:sp>
        <p:nvSpPr>
          <p:cNvPr id="5" name="Footer Placeholder 4"/>
          <p:cNvSpPr>
            <a:spLocks noGrp="1"/>
          </p:cNvSpPr>
          <p:nvPr>
            <p:ph type="ftr" sz="quarter" idx="11"/>
          </p:nvPr>
        </p:nvSpPr>
        <p:spPr/>
        <p:txBody>
          <a:bodyPr/>
          <a:lstStyle/>
          <a:p>
            <a:r>
              <a:rPr lang="en-GB" dirty="0" smtClean="0"/>
              <a:t>STANTA Business Advice Service: Users Feedback March 2015</a:t>
            </a:r>
            <a:endParaRPr lang="en-GB" dirty="0"/>
          </a:p>
        </p:txBody>
      </p:sp>
      <p:sp>
        <p:nvSpPr>
          <p:cNvPr id="6" name="Slide Number Placeholder 5"/>
          <p:cNvSpPr>
            <a:spLocks noGrp="1"/>
          </p:cNvSpPr>
          <p:nvPr>
            <p:ph type="sldNum" sz="quarter" idx="12"/>
          </p:nvPr>
        </p:nvSpPr>
        <p:spPr/>
        <p:txBody>
          <a:bodyPr/>
          <a:lstStyle/>
          <a:p>
            <a:fld id="{B4F3BF8F-E751-4CE7-98AA-A4F927220C5A}" type="slidenum">
              <a:rPr lang="en-GB" smtClean="0"/>
              <a:pPr/>
              <a:t>6</a:t>
            </a:fld>
            <a:endParaRPr lang="en-GB" dirty="0"/>
          </a:p>
        </p:txBody>
      </p:sp>
      <p:sp>
        <p:nvSpPr>
          <p:cNvPr id="23" name="Title 1"/>
          <p:cNvSpPr txBox="1">
            <a:spLocks/>
          </p:cNvSpPr>
          <p:nvPr/>
        </p:nvSpPr>
        <p:spPr>
          <a:xfrm>
            <a:off x="457200" y="5013320"/>
            <a:ext cx="8229600" cy="1296000"/>
          </a:xfrm>
          <a:prstGeom prst="rect">
            <a:avLst/>
          </a:prstGeom>
          <a:ln w="25400">
            <a:solidFill>
              <a:schemeClr val="accent3">
                <a:lumMod val="50000"/>
              </a:schemeClr>
            </a:solidFill>
          </a:ln>
        </p:spPr>
        <p:txBody>
          <a:bodyPr vert="horz" lIns="91440" tIns="45720" rIns="91440" bIns="45720" rtlCol="0" anchor="ctr" anchorCtr="0">
            <a:noAutofit/>
          </a:bodyPr>
          <a:lstStyle/>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r>
              <a:rPr lang="en-US" sz="1200" dirty="0" smtClean="0">
                <a:latin typeface="+mj-lt"/>
                <a:ea typeface="+mj-ea"/>
                <a:cs typeface="+mj-cs"/>
              </a:rPr>
              <a:t> Respondents comprised two-thirds females reflecting STANTA’s support to female entrepreneurs over the past three years.</a:t>
            </a:r>
          </a:p>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endParaRPr lang="en-US" sz="1200" dirty="0" smtClean="0">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r>
              <a:rPr lang="en-US" sz="1200" dirty="0" smtClean="0">
                <a:latin typeface="+mj-lt"/>
                <a:ea typeface="+mj-ea"/>
                <a:cs typeface="+mj-cs"/>
              </a:rPr>
              <a:t> Age-wise, STANTA supports clients across a complete range of age-groups albeit a slightly higher percentage is clustered in the 45-54 age-group.</a:t>
            </a:r>
            <a:endParaRPr lang="en-US" sz="1200" dirty="0" smtClean="0"/>
          </a:p>
        </p:txBody>
      </p:sp>
      <p:sp>
        <p:nvSpPr>
          <p:cNvPr id="19" name="TextBox 18"/>
          <p:cNvSpPr txBox="1"/>
          <p:nvPr/>
        </p:nvSpPr>
        <p:spPr>
          <a:xfrm>
            <a:off x="457212" y="4556235"/>
            <a:ext cx="1366656" cy="276999"/>
          </a:xfrm>
          <a:prstGeom prst="rect">
            <a:avLst/>
          </a:prstGeom>
          <a:noFill/>
        </p:spPr>
        <p:txBody>
          <a:bodyPr wrap="none" rtlCol="0">
            <a:spAutoFit/>
          </a:bodyPr>
          <a:lstStyle/>
          <a:p>
            <a:r>
              <a:rPr lang="en-GB" sz="1200" dirty="0" smtClean="0"/>
              <a:t>Base: All users (48)</a:t>
            </a:r>
            <a:endParaRPr lang="en-GB" sz="1200" dirty="0"/>
          </a:p>
        </p:txBody>
      </p:sp>
      <p:sp>
        <p:nvSpPr>
          <p:cNvPr id="10" name="TextBox 9"/>
          <p:cNvSpPr txBox="1"/>
          <p:nvPr/>
        </p:nvSpPr>
        <p:spPr>
          <a:xfrm>
            <a:off x="7301085" y="4578685"/>
            <a:ext cx="1366656" cy="276999"/>
          </a:xfrm>
          <a:prstGeom prst="rect">
            <a:avLst/>
          </a:prstGeom>
          <a:noFill/>
        </p:spPr>
        <p:txBody>
          <a:bodyPr wrap="none" rtlCol="0">
            <a:spAutoFit/>
          </a:bodyPr>
          <a:lstStyle/>
          <a:p>
            <a:r>
              <a:rPr lang="en-GB" sz="1200" dirty="0" smtClean="0"/>
              <a:t>Base: All users (47)</a:t>
            </a:r>
            <a:endParaRPr lang="en-GB" sz="1200" dirty="0"/>
          </a:p>
        </p:txBody>
      </p:sp>
    </p:spTree>
    <p:extLst>
      <p:ext uri="{BB962C8B-B14F-4D97-AF65-F5344CB8AC3E}">
        <p14:creationId xmlns:p14="http://schemas.microsoft.com/office/powerpoint/2010/main" xmlns="" val="33210372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900000"/>
          </a:xfrm>
        </p:spPr>
        <p:txBody>
          <a:bodyPr>
            <a:normAutofit/>
          </a:bodyPr>
          <a:lstStyle/>
          <a:p>
            <a:r>
              <a:rPr lang="en-GB" sz="2800" dirty="0" smtClean="0"/>
              <a:t> User profile  -  When First Approached STANTA</a:t>
            </a:r>
            <a:endParaRPr lang="en-GB" sz="2800" dirty="0"/>
          </a:p>
        </p:txBody>
      </p:sp>
      <p:graphicFrame>
        <p:nvGraphicFramePr>
          <p:cNvPr id="15" name="Content Placeholder 14"/>
          <p:cNvGraphicFramePr>
            <a:graphicFrameLocks noGrp="1"/>
          </p:cNvGraphicFramePr>
          <p:nvPr>
            <p:ph sz="half" idx="1"/>
            <p:extLst>
              <p:ext uri="{D42A27DB-BD31-4B8C-83A1-F6EECF244321}">
                <p14:modId xmlns:p14="http://schemas.microsoft.com/office/powerpoint/2010/main" xmlns="" val="3163993132"/>
              </p:ext>
            </p:extLst>
          </p:nvPr>
        </p:nvGraphicFramePr>
        <p:xfrm>
          <a:off x="439847" y="1341438"/>
          <a:ext cx="8229600" cy="3527425"/>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GB" dirty="0" smtClean="0"/>
              <a:t>STANTA Business Advice Service: Users Feedback March 2015</a:t>
            </a:r>
            <a:endParaRPr lang="en-GB" dirty="0"/>
          </a:p>
        </p:txBody>
      </p:sp>
      <p:sp>
        <p:nvSpPr>
          <p:cNvPr id="6" name="Slide Number Placeholder 5"/>
          <p:cNvSpPr>
            <a:spLocks noGrp="1"/>
          </p:cNvSpPr>
          <p:nvPr>
            <p:ph type="sldNum" sz="quarter" idx="12"/>
          </p:nvPr>
        </p:nvSpPr>
        <p:spPr/>
        <p:txBody>
          <a:bodyPr/>
          <a:lstStyle/>
          <a:p>
            <a:fld id="{B4F3BF8F-E751-4CE7-98AA-A4F927220C5A}" type="slidenum">
              <a:rPr lang="en-GB" smtClean="0"/>
              <a:pPr/>
              <a:t>7</a:t>
            </a:fld>
            <a:endParaRPr lang="en-GB" dirty="0"/>
          </a:p>
        </p:txBody>
      </p:sp>
      <p:sp>
        <p:nvSpPr>
          <p:cNvPr id="23" name="Title 1"/>
          <p:cNvSpPr txBox="1">
            <a:spLocks/>
          </p:cNvSpPr>
          <p:nvPr/>
        </p:nvSpPr>
        <p:spPr>
          <a:xfrm>
            <a:off x="457200" y="5013320"/>
            <a:ext cx="8229600" cy="902288"/>
          </a:xfrm>
          <a:prstGeom prst="rect">
            <a:avLst/>
          </a:prstGeom>
          <a:ln w="25400">
            <a:solidFill>
              <a:schemeClr val="accent3">
                <a:lumMod val="50000"/>
              </a:schemeClr>
            </a:solidFill>
          </a:ln>
        </p:spPr>
        <p:txBody>
          <a:bodyPr vert="horz" lIns="91440" tIns="45720" rIns="91440" bIns="45720" rtlCol="0" anchor="t" anchorCtr="0">
            <a:noAutofit/>
          </a:bodyPr>
          <a:lstStyle/>
          <a:p>
            <a:pPr marL="0" marR="0" lvl="0" indent="0" algn="l" defTabSz="914400" rtl="0" eaLnBrk="1" fontAlgn="auto" latinLnBrk="0" hangingPunct="1">
              <a:lnSpc>
                <a:spcPct val="100000"/>
              </a:lnSpc>
              <a:spcBef>
                <a:spcPct val="0"/>
              </a:spcBef>
              <a:spcAft>
                <a:spcPts val="0"/>
              </a:spcAft>
              <a:buClrTx/>
              <a:buSzTx/>
              <a:tabLst/>
              <a:defRPr/>
            </a:pPr>
            <a:endParaRPr kumimoji="0" lang="en-US" sz="14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j-lt"/>
                <a:ea typeface="+mj-ea"/>
                <a:cs typeface="+mj-cs"/>
              </a:rPr>
              <a:t>  People</a:t>
            </a:r>
            <a:r>
              <a:rPr kumimoji="0" lang="en-US" sz="1200" b="0" i="0" u="none" strike="noStrike" kern="1200" cap="none" spc="0" normalizeH="0" noProof="0" dirty="0" smtClean="0">
                <a:ln>
                  <a:noFill/>
                </a:ln>
                <a:solidFill>
                  <a:schemeClr val="tx1"/>
                </a:solidFill>
                <a:effectLst/>
                <a:uLnTx/>
                <a:uFillTx/>
                <a:latin typeface="+mj-lt"/>
                <a:ea typeface="+mj-ea"/>
                <a:cs typeface="+mj-cs"/>
              </a:rPr>
              <a:t> surveyed comprise a mix of those first approaching STANTA in the last 12 months (</a:t>
            </a:r>
            <a:r>
              <a:rPr lang="en-US" sz="1200" dirty="0" smtClean="0">
                <a:latin typeface="+mj-lt"/>
                <a:ea typeface="+mj-ea"/>
                <a:cs typeface="+mj-cs"/>
              </a:rPr>
              <a:t>60</a:t>
            </a:r>
            <a:r>
              <a:rPr kumimoji="0" lang="en-US" sz="1200" b="0" i="0" u="none" strike="noStrike" kern="1200" cap="none" spc="0" normalizeH="0" noProof="0" dirty="0" smtClean="0">
                <a:ln>
                  <a:noFill/>
                </a:ln>
                <a:solidFill>
                  <a:schemeClr val="tx1"/>
                </a:solidFill>
                <a:effectLst/>
                <a:uLnTx/>
                <a:uFillTx/>
                <a:latin typeface="+mj-lt"/>
                <a:ea typeface="+mj-ea"/>
                <a:cs typeface="+mj-cs"/>
              </a:rPr>
              <a:t>%) vs. those making initial contact 1-2 years ago (</a:t>
            </a:r>
            <a:r>
              <a:rPr lang="en-US" sz="1200" noProof="0" dirty="0" smtClean="0">
                <a:latin typeface="+mj-lt"/>
                <a:ea typeface="+mj-ea"/>
                <a:cs typeface="+mj-cs"/>
              </a:rPr>
              <a:t>26</a:t>
            </a:r>
            <a:r>
              <a:rPr kumimoji="0" lang="en-US" sz="1200" b="0" i="0" u="none" strike="noStrike" kern="1200" cap="none" spc="0" normalizeH="0" noProof="0" dirty="0" smtClean="0">
                <a:ln>
                  <a:noFill/>
                </a:ln>
                <a:solidFill>
                  <a:schemeClr val="tx1"/>
                </a:solidFill>
                <a:effectLst/>
                <a:uLnTx/>
                <a:uFillTx/>
                <a:latin typeface="+mj-lt"/>
                <a:ea typeface="+mj-ea"/>
                <a:cs typeface="+mj-cs"/>
              </a:rPr>
              <a:t>%) and over two years ago (</a:t>
            </a:r>
            <a:r>
              <a:rPr lang="en-US" sz="1200" dirty="0" smtClean="0">
                <a:latin typeface="+mj-lt"/>
                <a:ea typeface="+mj-ea"/>
                <a:cs typeface="+mj-cs"/>
              </a:rPr>
              <a:t>14</a:t>
            </a:r>
            <a:r>
              <a:rPr kumimoji="0" lang="en-US" sz="1200" b="0" i="0" u="none" strike="noStrike" kern="1200" cap="none" spc="0" normalizeH="0" noProof="0" dirty="0" smtClean="0">
                <a:ln>
                  <a:noFill/>
                </a:ln>
                <a:solidFill>
                  <a:schemeClr val="tx1"/>
                </a:solidFill>
                <a:effectLst/>
                <a:uLnTx/>
                <a:uFillTx/>
                <a:latin typeface="+mj-lt"/>
                <a:ea typeface="+mj-ea"/>
                <a:cs typeface="+mj-cs"/>
              </a:rPr>
              <a:t>%).</a:t>
            </a:r>
            <a:endParaRPr kumimoji="0" lang="en-US" sz="12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9" name="TextBox 18"/>
          <p:cNvSpPr txBox="1"/>
          <p:nvPr/>
        </p:nvSpPr>
        <p:spPr>
          <a:xfrm>
            <a:off x="425680" y="4587767"/>
            <a:ext cx="1366656" cy="276999"/>
          </a:xfrm>
          <a:prstGeom prst="rect">
            <a:avLst/>
          </a:prstGeom>
          <a:noFill/>
        </p:spPr>
        <p:txBody>
          <a:bodyPr wrap="none" rtlCol="0">
            <a:spAutoFit/>
          </a:bodyPr>
          <a:lstStyle/>
          <a:p>
            <a:r>
              <a:rPr lang="en-GB" sz="1200" dirty="0" smtClean="0"/>
              <a:t>Base: All users (50)</a:t>
            </a:r>
            <a:endParaRPr lang="en-GB"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ontent Placeholder 14"/>
          <p:cNvGraphicFramePr>
            <a:graphicFrameLocks/>
          </p:cNvGraphicFramePr>
          <p:nvPr>
            <p:extLst>
              <p:ext uri="{D42A27DB-BD31-4B8C-83A1-F6EECF244321}">
                <p14:modId xmlns:p14="http://schemas.microsoft.com/office/powerpoint/2010/main" xmlns="" val="502497961"/>
              </p:ext>
            </p:extLst>
          </p:nvPr>
        </p:nvGraphicFramePr>
        <p:xfrm>
          <a:off x="457200" y="1327584"/>
          <a:ext cx="4039200" cy="35274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ontent Placeholder 11"/>
          <p:cNvGraphicFramePr>
            <a:graphicFrameLocks noGrp="1"/>
          </p:cNvGraphicFramePr>
          <p:nvPr>
            <p:ph sz="half" idx="2"/>
            <p:extLst>
              <p:ext uri="{D42A27DB-BD31-4B8C-83A1-F6EECF244321}">
                <p14:modId xmlns:p14="http://schemas.microsoft.com/office/powerpoint/2010/main" xmlns="" val="1217409842"/>
              </p:ext>
            </p:extLst>
          </p:nvPr>
        </p:nvGraphicFramePr>
        <p:xfrm>
          <a:off x="4648200" y="1327584"/>
          <a:ext cx="4038600" cy="3529141"/>
        </p:xfrm>
        <a:graphic>
          <a:graphicData uri="http://schemas.openxmlformats.org/drawingml/2006/chart">
            <c:chart xmlns:c="http://schemas.openxmlformats.org/drawingml/2006/chart" xmlns:r="http://schemas.openxmlformats.org/officeDocument/2006/relationships" r:id="rId4"/>
          </a:graphicData>
        </a:graphic>
      </p:graphicFrame>
      <p:sp>
        <p:nvSpPr>
          <p:cNvPr id="7" name="Title 6"/>
          <p:cNvSpPr>
            <a:spLocks noGrp="1"/>
          </p:cNvSpPr>
          <p:nvPr>
            <p:ph type="title"/>
          </p:nvPr>
        </p:nvSpPr>
        <p:spPr>
          <a:xfrm>
            <a:off x="457200" y="274638"/>
            <a:ext cx="8229600" cy="900000"/>
          </a:xfrm>
        </p:spPr>
        <p:txBody>
          <a:bodyPr>
            <a:normAutofit/>
          </a:bodyPr>
          <a:lstStyle/>
          <a:p>
            <a:r>
              <a:rPr lang="en-GB" sz="2800" dirty="0" smtClean="0"/>
              <a:t> Contact with STANTA</a:t>
            </a:r>
            <a:endParaRPr lang="en-GB" sz="2800" dirty="0"/>
          </a:p>
        </p:txBody>
      </p:sp>
      <p:sp>
        <p:nvSpPr>
          <p:cNvPr id="5" name="Footer Placeholder 4"/>
          <p:cNvSpPr>
            <a:spLocks noGrp="1"/>
          </p:cNvSpPr>
          <p:nvPr>
            <p:ph type="ftr" sz="quarter" idx="11"/>
          </p:nvPr>
        </p:nvSpPr>
        <p:spPr/>
        <p:txBody>
          <a:bodyPr/>
          <a:lstStyle/>
          <a:p>
            <a:r>
              <a:rPr lang="en-GB" dirty="0" smtClean="0"/>
              <a:t>STANTA Business Advice Service: Users Feedback March 2015</a:t>
            </a:r>
            <a:endParaRPr lang="en-GB" dirty="0"/>
          </a:p>
        </p:txBody>
      </p:sp>
      <p:sp>
        <p:nvSpPr>
          <p:cNvPr id="6" name="Slide Number Placeholder 5"/>
          <p:cNvSpPr>
            <a:spLocks noGrp="1"/>
          </p:cNvSpPr>
          <p:nvPr>
            <p:ph type="sldNum" sz="quarter" idx="12"/>
          </p:nvPr>
        </p:nvSpPr>
        <p:spPr/>
        <p:txBody>
          <a:bodyPr/>
          <a:lstStyle/>
          <a:p>
            <a:fld id="{B4F3BF8F-E751-4CE7-98AA-A4F927220C5A}" type="slidenum">
              <a:rPr lang="en-GB" smtClean="0"/>
              <a:pPr/>
              <a:t>8</a:t>
            </a:fld>
            <a:endParaRPr lang="en-GB" dirty="0"/>
          </a:p>
        </p:txBody>
      </p:sp>
      <p:sp>
        <p:nvSpPr>
          <p:cNvPr id="23" name="Title 1"/>
          <p:cNvSpPr txBox="1">
            <a:spLocks/>
          </p:cNvSpPr>
          <p:nvPr/>
        </p:nvSpPr>
        <p:spPr>
          <a:xfrm>
            <a:off x="457200" y="5013320"/>
            <a:ext cx="8229600" cy="1296000"/>
          </a:xfrm>
          <a:prstGeom prst="rect">
            <a:avLst/>
          </a:prstGeom>
          <a:ln w="25400">
            <a:solidFill>
              <a:schemeClr val="accent3">
                <a:lumMod val="50000"/>
              </a:schemeClr>
            </a:solidFill>
          </a:ln>
        </p:spPr>
        <p:txBody>
          <a:bodyPr vert="horz" lIns="91440" tIns="45720" rIns="91440" bIns="45720" rtlCol="0" anchor="ctr" anchorCtr="0">
            <a:noAutofit/>
          </a:bodyPr>
          <a:lstStyle/>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r>
              <a:rPr lang="en-US" sz="1200" dirty="0" smtClean="0">
                <a:latin typeface="+mj-lt"/>
                <a:ea typeface="+mj-ea"/>
                <a:cs typeface="+mj-cs"/>
              </a:rPr>
              <a:t> 6 out of 10 of STANTA’s users have had a </a:t>
            </a:r>
            <a:r>
              <a:rPr lang="en-US" sz="1200" u="sng" dirty="0" smtClean="0">
                <a:latin typeface="+mj-lt"/>
                <a:ea typeface="+mj-ea"/>
                <a:cs typeface="+mj-cs"/>
              </a:rPr>
              <a:t>single</a:t>
            </a:r>
            <a:r>
              <a:rPr lang="en-US" sz="1200" dirty="0" smtClean="0">
                <a:latin typeface="+mj-lt"/>
                <a:ea typeface="+mj-ea"/>
                <a:cs typeface="+mj-cs"/>
              </a:rPr>
              <a:t> contact with the agency whilst 1 in 6 (18%) have had </a:t>
            </a:r>
            <a:r>
              <a:rPr lang="en-US" sz="1200" u="sng" dirty="0" smtClean="0">
                <a:latin typeface="+mj-lt"/>
                <a:ea typeface="+mj-ea"/>
                <a:cs typeface="+mj-cs"/>
              </a:rPr>
              <a:t>3 or more</a:t>
            </a:r>
            <a:r>
              <a:rPr lang="en-US" sz="1200" dirty="0" smtClean="0">
                <a:latin typeface="+mj-lt"/>
                <a:ea typeface="+mj-ea"/>
                <a:cs typeface="+mj-cs"/>
              </a:rPr>
              <a:t> contacts.</a:t>
            </a:r>
          </a:p>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endParaRPr lang="en-US" sz="1200" dirty="0" smtClean="0">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r>
              <a:rPr lang="en-US" sz="1200" dirty="0" smtClean="0">
                <a:latin typeface="+mj-lt"/>
                <a:ea typeface="+mj-ea"/>
                <a:cs typeface="+mj-cs"/>
              </a:rPr>
              <a:t> Nearly all surveyed users (88%) had received Face-to-Face advice from STANTA whilst just under half (44%) had attended STANTA </a:t>
            </a:r>
            <a:r>
              <a:rPr lang="en-US" sz="1200" dirty="0" err="1" smtClean="0">
                <a:latin typeface="+mj-lt"/>
                <a:ea typeface="+mj-ea"/>
                <a:cs typeface="+mj-cs"/>
              </a:rPr>
              <a:t>organised</a:t>
            </a:r>
            <a:r>
              <a:rPr lang="en-US" sz="1200" dirty="0" smtClean="0">
                <a:latin typeface="+mj-lt"/>
                <a:ea typeface="+mj-ea"/>
                <a:cs typeface="+mj-cs"/>
              </a:rPr>
              <a:t> training; the second main type of contact with the agency. </a:t>
            </a:r>
            <a:endParaRPr lang="en-US" sz="1200" dirty="0" smtClean="0"/>
          </a:p>
        </p:txBody>
      </p:sp>
      <p:sp>
        <p:nvSpPr>
          <p:cNvPr id="19" name="TextBox 18"/>
          <p:cNvSpPr txBox="1"/>
          <p:nvPr/>
        </p:nvSpPr>
        <p:spPr>
          <a:xfrm>
            <a:off x="457212" y="4556235"/>
            <a:ext cx="1366656" cy="276999"/>
          </a:xfrm>
          <a:prstGeom prst="rect">
            <a:avLst/>
          </a:prstGeom>
          <a:noFill/>
        </p:spPr>
        <p:txBody>
          <a:bodyPr wrap="none" rtlCol="0">
            <a:spAutoFit/>
          </a:bodyPr>
          <a:lstStyle/>
          <a:p>
            <a:r>
              <a:rPr lang="en-GB" sz="1200" dirty="0" smtClean="0"/>
              <a:t>Base: All users (50)</a:t>
            </a:r>
            <a:endParaRPr lang="en-GB" sz="1200" dirty="0"/>
          </a:p>
        </p:txBody>
      </p:sp>
      <p:sp>
        <p:nvSpPr>
          <p:cNvPr id="10" name="TextBox 9"/>
          <p:cNvSpPr txBox="1"/>
          <p:nvPr/>
        </p:nvSpPr>
        <p:spPr>
          <a:xfrm>
            <a:off x="7301085" y="4578685"/>
            <a:ext cx="1366656" cy="276999"/>
          </a:xfrm>
          <a:prstGeom prst="rect">
            <a:avLst/>
          </a:prstGeom>
          <a:noFill/>
        </p:spPr>
        <p:txBody>
          <a:bodyPr wrap="none" rtlCol="0">
            <a:spAutoFit/>
          </a:bodyPr>
          <a:lstStyle/>
          <a:p>
            <a:r>
              <a:rPr lang="en-GB" sz="1200" dirty="0" smtClean="0"/>
              <a:t>Base: All users (50)</a:t>
            </a:r>
            <a:endParaRPr lang="en-GB" sz="1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GB" sz="2800" dirty="0" smtClean="0"/>
              <a:t> Business status when first contacted STANTA and now</a:t>
            </a:r>
            <a:endParaRPr lang="en-GB" sz="2800" dirty="0"/>
          </a:p>
        </p:txBody>
      </p:sp>
      <p:graphicFrame>
        <p:nvGraphicFramePr>
          <p:cNvPr id="15" name="Content Placeholder 14"/>
          <p:cNvGraphicFramePr>
            <a:graphicFrameLocks noGrp="1"/>
          </p:cNvGraphicFramePr>
          <p:nvPr>
            <p:ph sz="half" idx="1"/>
            <p:extLst>
              <p:ext uri="{D42A27DB-BD31-4B8C-83A1-F6EECF244321}">
                <p14:modId xmlns:p14="http://schemas.microsoft.com/office/powerpoint/2010/main" xmlns="" val="962064893"/>
              </p:ext>
            </p:extLst>
          </p:nvPr>
        </p:nvGraphicFramePr>
        <p:xfrm>
          <a:off x="457200" y="1436914"/>
          <a:ext cx="8229599" cy="3431949"/>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GB" dirty="0" smtClean="0"/>
              <a:t>STANTA Business Advice Service: Users Feedback March 2015</a:t>
            </a:r>
            <a:endParaRPr lang="en-GB" dirty="0"/>
          </a:p>
        </p:txBody>
      </p:sp>
      <p:sp>
        <p:nvSpPr>
          <p:cNvPr id="6" name="Slide Number Placeholder 5"/>
          <p:cNvSpPr>
            <a:spLocks noGrp="1"/>
          </p:cNvSpPr>
          <p:nvPr>
            <p:ph type="sldNum" sz="quarter" idx="12"/>
          </p:nvPr>
        </p:nvSpPr>
        <p:spPr/>
        <p:txBody>
          <a:bodyPr/>
          <a:lstStyle/>
          <a:p>
            <a:fld id="{B4F3BF8F-E751-4CE7-98AA-A4F927220C5A}" type="slidenum">
              <a:rPr lang="en-GB" smtClean="0"/>
              <a:pPr/>
              <a:t>9</a:t>
            </a:fld>
            <a:endParaRPr lang="en-GB" dirty="0"/>
          </a:p>
        </p:txBody>
      </p:sp>
      <p:sp>
        <p:nvSpPr>
          <p:cNvPr id="23" name="Title 1"/>
          <p:cNvSpPr txBox="1">
            <a:spLocks/>
          </p:cNvSpPr>
          <p:nvPr/>
        </p:nvSpPr>
        <p:spPr>
          <a:xfrm>
            <a:off x="457200" y="5013320"/>
            <a:ext cx="8229600" cy="1296000"/>
          </a:xfrm>
          <a:prstGeom prst="rect">
            <a:avLst/>
          </a:prstGeom>
          <a:ln w="25400">
            <a:solidFill>
              <a:schemeClr val="accent3">
                <a:lumMod val="50000"/>
              </a:schemeClr>
            </a:solidFill>
          </a:ln>
        </p:spPr>
        <p:txBody>
          <a:bodyPr vert="horz" lIns="91440" tIns="45720" rIns="91440" bIns="45720" rtlCol="0" anchor="t" anchorCtr="0">
            <a:noAutofit/>
          </a:bodyPr>
          <a:lstStyle/>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r>
              <a:rPr lang="en-US" sz="1200" dirty="0" smtClean="0">
                <a:latin typeface="+mj-lt"/>
                <a:ea typeface="+mj-ea"/>
                <a:cs typeface="+mj-cs"/>
              </a:rPr>
              <a:t>  Based on respondents’ status when ‘first’ contacting STANTA, the agency provides initial advice to a range of people including those with existing businesses; start-ups and people with a business idea.</a:t>
            </a:r>
          </a:p>
          <a:p>
            <a:pPr marL="0" marR="0" lvl="0" indent="0" algn="l" defTabSz="914400" rtl="0" eaLnBrk="1" fontAlgn="auto" latinLnBrk="0" hangingPunct="1">
              <a:lnSpc>
                <a:spcPct val="100000"/>
              </a:lnSpc>
              <a:spcBef>
                <a:spcPct val="0"/>
              </a:spcBef>
              <a:spcAft>
                <a:spcPts val="0"/>
              </a:spcAft>
              <a:buClrTx/>
              <a:buSzTx/>
              <a:tabLst/>
              <a:defRPr/>
            </a:pPr>
            <a:endParaRPr lang="en-US" sz="600" dirty="0" smtClean="0">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r>
              <a:rPr kumimoji="0" lang="en-US" sz="1200" b="0" i="0" u="none" strike="noStrike" kern="1200" cap="none" spc="0" normalizeH="0" noProof="0" dirty="0" smtClean="0">
                <a:ln>
                  <a:noFill/>
                </a:ln>
                <a:solidFill>
                  <a:schemeClr val="tx1"/>
                </a:solidFill>
                <a:effectLst/>
                <a:uLnTx/>
                <a:uFillTx/>
                <a:latin typeface="+mj-lt"/>
                <a:ea typeface="+mj-ea"/>
                <a:cs typeface="+mj-cs"/>
              </a:rPr>
              <a:t>  All seeking advice for an existing business are </a:t>
            </a:r>
            <a:r>
              <a:rPr lang="en-US" sz="1200" dirty="0" smtClean="0">
                <a:latin typeface="+mj-lt"/>
                <a:ea typeface="+mj-ea"/>
                <a:cs typeface="+mj-cs"/>
              </a:rPr>
              <a:t>still in business.</a:t>
            </a:r>
            <a:endParaRPr kumimoji="0" lang="en-US" sz="1200" b="0" i="0" u="none" strike="noStrike" kern="1200" cap="none" spc="0" normalizeH="0" noProof="0" dirty="0" smtClean="0">
              <a:ln>
                <a:noFill/>
              </a:ln>
              <a:solidFill>
                <a:schemeClr val="tx1"/>
              </a:solidFill>
              <a:effectLst/>
              <a:uLnTx/>
              <a:uFillTx/>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r>
              <a:rPr lang="en-US" sz="1200" dirty="0" smtClean="0">
                <a:latin typeface="+mj-lt"/>
                <a:ea typeface="+mj-ea"/>
                <a:cs typeface="+mj-cs"/>
              </a:rPr>
              <a:t>  The majority of those</a:t>
            </a:r>
            <a:r>
              <a:rPr kumimoji="0" lang="en-US" sz="1200" b="0" i="0" u="none" strike="noStrike" kern="1200" cap="none" spc="0" normalizeH="0" noProof="0" dirty="0" smtClean="0">
                <a:ln>
                  <a:noFill/>
                </a:ln>
                <a:solidFill>
                  <a:schemeClr val="tx1"/>
                </a:solidFill>
                <a:effectLst/>
                <a:uLnTx/>
                <a:uFillTx/>
                <a:latin typeface="+mj-lt"/>
                <a:ea typeface="+mj-ea"/>
                <a:cs typeface="+mj-cs"/>
              </a:rPr>
              <a:t> wanting advice for a business about to start (</a:t>
            </a:r>
            <a:r>
              <a:rPr lang="en-US" sz="1200" dirty="0" smtClean="0">
                <a:latin typeface="+mj-lt"/>
                <a:ea typeface="+mj-ea"/>
                <a:cs typeface="+mj-cs"/>
              </a:rPr>
              <a:t>85</a:t>
            </a:r>
            <a:r>
              <a:rPr kumimoji="0" lang="en-US" sz="1200" b="0" i="0" u="none" strike="noStrike" kern="1200" cap="none" spc="0" normalizeH="0" noProof="0" dirty="0" smtClean="0">
                <a:ln>
                  <a:noFill/>
                </a:ln>
                <a:solidFill>
                  <a:schemeClr val="tx1"/>
                </a:solidFill>
                <a:effectLst/>
                <a:uLnTx/>
                <a:uFillTx/>
                <a:latin typeface="+mj-lt"/>
                <a:ea typeface="+mj-ea"/>
                <a:cs typeface="+mj-cs"/>
              </a:rPr>
              <a:t>%) have begun operations.</a:t>
            </a:r>
          </a:p>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r>
              <a:rPr lang="en-US" sz="1200" dirty="0" smtClean="0">
                <a:latin typeface="+mj-lt"/>
                <a:ea typeface="+mj-ea"/>
                <a:cs typeface="+mj-cs"/>
              </a:rPr>
              <a:t>  Even those with a less formed business plan when first contacting STANTA have also progressed with</a:t>
            </a:r>
            <a:r>
              <a:rPr kumimoji="0" lang="en-US" sz="1200" b="0" i="0" u="none" strike="noStrike" kern="1200" cap="none" spc="0" normalizeH="0" noProof="0" dirty="0" smtClean="0">
                <a:ln>
                  <a:noFill/>
                </a:ln>
                <a:solidFill>
                  <a:schemeClr val="tx1"/>
                </a:solidFill>
                <a:effectLst/>
                <a:uLnTx/>
                <a:uFillTx/>
                <a:latin typeface="+mj-lt"/>
                <a:ea typeface="+mj-ea"/>
                <a:cs typeface="+mj-cs"/>
              </a:rPr>
              <a:t> just under half (47%) also now trading.</a:t>
            </a:r>
            <a:endParaRPr kumimoji="0" lang="en-US" sz="12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9" name="TextBox 18"/>
          <p:cNvSpPr txBox="1"/>
          <p:nvPr/>
        </p:nvSpPr>
        <p:spPr>
          <a:xfrm>
            <a:off x="441446" y="4556235"/>
            <a:ext cx="1366656" cy="276999"/>
          </a:xfrm>
          <a:prstGeom prst="rect">
            <a:avLst/>
          </a:prstGeom>
          <a:noFill/>
        </p:spPr>
        <p:txBody>
          <a:bodyPr wrap="none" rtlCol="0">
            <a:spAutoFit/>
          </a:bodyPr>
          <a:lstStyle/>
          <a:p>
            <a:r>
              <a:rPr lang="en-GB" sz="1200" dirty="0" smtClean="0"/>
              <a:t>Base: All users (50)</a:t>
            </a:r>
            <a:endParaRPr lang="en-GB" sz="1200" dirty="0"/>
          </a:p>
        </p:txBody>
      </p:sp>
      <p:sp>
        <p:nvSpPr>
          <p:cNvPr id="24" name="TextBox 23"/>
          <p:cNvSpPr txBox="1"/>
          <p:nvPr/>
        </p:nvSpPr>
        <p:spPr>
          <a:xfrm>
            <a:off x="5906269" y="1698170"/>
            <a:ext cx="1940768" cy="369332"/>
          </a:xfrm>
          <a:prstGeom prst="rect">
            <a:avLst/>
          </a:prstGeom>
          <a:noFill/>
        </p:spPr>
        <p:txBody>
          <a:bodyPr wrap="square" rtlCol="0">
            <a:spAutoFit/>
          </a:bodyPr>
          <a:lstStyle/>
          <a:p>
            <a:r>
              <a:rPr lang="en-GB" dirty="0" smtClean="0"/>
              <a:t>Current Status</a:t>
            </a:r>
            <a:endParaRPr lang="en-GB" dirty="0"/>
          </a:p>
        </p:txBody>
      </p:sp>
      <p:sp>
        <p:nvSpPr>
          <p:cNvPr id="2" name="TextBox 1"/>
          <p:cNvSpPr txBox="1"/>
          <p:nvPr/>
        </p:nvSpPr>
        <p:spPr>
          <a:xfrm>
            <a:off x="6187736" y="2175030"/>
            <a:ext cx="1837677" cy="492443"/>
          </a:xfrm>
          <a:prstGeom prst="rect">
            <a:avLst/>
          </a:prstGeom>
          <a:noFill/>
        </p:spPr>
        <p:txBody>
          <a:bodyPr wrap="square" rtlCol="0">
            <a:spAutoFit/>
          </a:bodyPr>
          <a:lstStyle/>
          <a:p>
            <a:pPr>
              <a:lnSpc>
                <a:spcPct val="10000"/>
              </a:lnSpc>
            </a:pPr>
            <a:r>
              <a:rPr lang="en-GB" sz="1000" dirty="0"/>
              <a:t>Running same </a:t>
            </a:r>
            <a:r>
              <a:rPr lang="en-GB" sz="1000" dirty="0" smtClean="0"/>
              <a:t>business  93%</a:t>
            </a:r>
          </a:p>
          <a:p>
            <a:pPr>
              <a:lnSpc>
                <a:spcPct val="10000"/>
              </a:lnSpc>
            </a:pPr>
            <a:endParaRPr lang="en-GB" sz="1000" dirty="0"/>
          </a:p>
          <a:p>
            <a:pPr>
              <a:lnSpc>
                <a:spcPct val="10000"/>
              </a:lnSpc>
            </a:pPr>
            <a:endParaRPr lang="en-GB" sz="1000" dirty="0" smtClean="0"/>
          </a:p>
          <a:p>
            <a:pPr>
              <a:lnSpc>
                <a:spcPct val="10000"/>
              </a:lnSpc>
            </a:pPr>
            <a:endParaRPr lang="en-GB" sz="1000" dirty="0"/>
          </a:p>
          <a:p>
            <a:pPr>
              <a:lnSpc>
                <a:spcPct val="10000"/>
              </a:lnSpc>
            </a:pPr>
            <a:endParaRPr lang="en-GB" sz="1000" dirty="0" smtClean="0"/>
          </a:p>
          <a:p>
            <a:pPr>
              <a:lnSpc>
                <a:spcPct val="10000"/>
              </a:lnSpc>
            </a:pPr>
            <a:endParaRPr lang="en-GB" sz="1000" dirty="0"/>
          </a:p>
          <a:p>
            <a:pPr>
              <a:lnSpc>
                <a:spcPct val="10000"/>
              </a:lnSpc>
            </a:pPr>
            <a:endParaRPr lang="en-GB" sz="1000" dirty="0" smtClean="0"/>
          </a:p>
          <a:p>
            <a:pPr>
              <a:lnSpc>
                <a:spcPct val="10000"/>
              </a:lnSpc>
            </a:pPr>
            <a:endParaRPr lang="en-GB" sz="1000" dirty="0"/>
          </a:p>
          <a:p>
            <a:pPr>
              <a:lnSpc>
                <a:spcPct val="10000"/>
              </a:lnSpc>
            </a:pPr>
            <a:endParaRPr lang="en-GB" sz="1000" dirty="0" smtClean="0"/>
          </a:p>
          <a:p>
            <a:pPr>
              <a:lnSpc>
                <a:spcPct val="10000"/>
              </a:lnSpc>
            </a:pPr>
            <a:endParaRPr lang="en-GB" sz="1000" dirty="0"/>
          </a:p>
          <a:p>
            <a:pPr>
              <a:lnSpc>
                <a:spcPct val="10000"/>
              </a:lnSpc>
            </a:pPr>
            <a:endParaRPr lang="en-GB" sz="1000" dirty="0" smtClean="0"/>
          </a:p>
          <a:p>
            <a:pPr>
              <a:lnSpc>
                <a:spcPct val="10000"/>
              </a:lnSpc>
            </a:pPr>
            <a:endParaRPr lang="en-GB" sz="1000" dirty="0"/>
          </a:p>
          <a:p>
            <a:pPr>
              <a:lnSpc>
                <a:spcPct val="10000"/>
              </a:lnSpc>
            </a:pPr>
            <a:r>
              <a:rPr lang="en-GB" sz="1000" dirty="0" smtClean="0"/>
              <a:t>Started new business	              7%</a:t>
            </a:r>
          </a:p>
          <a:p>
            <a:pPr>
              <a:lnSpc>
                <a:spcPct val="10000"/>
              </a:lnSpc>
            </a:pPr>
            <a:endParaRPr lang="en-GB" sz="1000" dirty="0"/>
          </a:p>
          <a:p>
            <a:pPr>
              <a:lnSpc>
                <a:spcPct val="10000"/>
              </a:lnSpc>
            </a:pPr>
            <a:endParaRPr lang="en-GB" sz="1000" dirty="0" smtClean="0"/>
          </a:p>
          <a:p>
            <a:pPr>
              <a:lnSpc>
                <a:spcPct val="10000"/>
              </a:lnSpc>
            </a:pPr>
            <a:endParaRPr lang="en-GB" sz="1000" dirty="0"/>
          </a:p>
          <a:p>
            <a:pPr>
              <a:lnSpc>
                <a:spcPct val="10000"/>
              </a:lnSpc>
            </a:pPr>
            <a:endParaRPr lang="en-GB" sz="1000" dirty="0" smtClean="0"/>
          </a:p>
          <a:p>
            <a:pPr>
              <a:lnSpc>
                <a:spcPct val="10000"/>
              </a:lnSpc>
            </a:pPr>
            <a:endParaRPr lang="en-GB" sz="1000" dirty="0"/>
          </a:p>
          <a:p>
            <a:pPr>
              <a:lnSpc>
                <a:spcPct val="10000"/>
              </a:lnSpc>
            </a:pPr>
            <a:endParaRPr lang="en-GB" sz="1000" dirty="0" smtClean="0"/>
          </a:p>
          <a:p>
            <a:pPr>
              <a:lnSpc>
                <a:spcPct val="10000"/>
              </a:lnSpc>
            </a:pPr>
            <a:endParaRPr lang="en-GB" sz="1000" dirty="0"/>
          </a:p>
          <a:p>
            <a:pPr>
              <a:lnSpc>
                <a:spcPct val="10000"/>
              </a:lnSpc>
            </a:pPr>
            <a:endParaRPr lang="en-GB" sz="1000" dirty="0" smtClean="0"/>
          </a:p>
          <a:p>
            <a:pPr>
              <a:lnSpc>
                <a:spcPct val="10000"/>
              </a:lnSpc>
            </a:pPr>
            <a:endParaRPr lang="en-GB" sz="1000" dirty="0"/>
          </a:p>
          <a:p>
            <a:pPr>
              <a:lnSpc>
                <a:spcPct val="10000"/>
              </a:lnSpc>
            </a:pPr>
            <a:endParaRPr lang="en-GB" sz="1000" dirty="0" smtClean="0"/>
          </a:p>
          <a:p>
            <a:pPr>
              <a:lnSpc>
                <a:spcPct val="10000"/>
              </a:lnSpc>
            </a:pPr>
            <a:endParaRPr lang="en-GB" sz="1000" dirty="0"/>
          </a:p>
          <a:p>
            <a:pPr>
              <a:lnSpc>
                <a:spcPct val="10000"/>
              </a:lnSpc>
            </a:pPr>
            <a:r>
              <a:rPr lang="en-GB" sz="1000" dirty="0" smtClean="0"/>
              <a:t>Not running a business     -%</a:t>
            </a:r>
          </a:p>
        </p:txBody>
      </p:sp>
      <p:sp>
        <p:nvSpPr>
          <p:cNvPr id="14" name="TextBox 13"/>
          <p:cNvSpPr txBox="1"/>
          <p:nvPr/>
        </p:nvSpPr>
        <p:spPr>
          <a:xfrm>
            <a:off x="6189210" y="3019887"/>
            <a:ext cx="1837677" cy="507831"/>
          </a:xfrm>
          <a:prstGeom prst="rect">
            <a:avLst/>
          </a:prstGeom>
          <a:noFill/>
        </p:spPr>
        <p:txBody>
          <a:bodyPr wrap="square" rtlCol="0">
            <a:spAutoFit/>
          </a:bodyPr>
          <a:lstStyle/>
          <a:p>
            <a:pPr>
              <a:lnSpc>
                <a:spcPct val="10000"/>
              </a:lnSpc>
            </a:pPr>
            <a:r>
              <a:rPr lang="en-GB" sz="1000" dirty="0" smtClean="0"/>
              <a:t>Started that business      75%</a:t>
            </a:r>
            <a:endParaRPr lang="en-GB" sz="1000" dirty="0"/>
          </a:p>
          <a:p>
            <a:pPr>
              <a:lnSpc>
                <a:spcPct val="10000"/>
              </a:lnSpc>
            </a:pPr>
            <a:endParaRPr lang="en-GB" sz="1000" dirty="0" smtClean="0"/>
          </a:p>
          <a:p>
            <a:pPr>
              <a:lnSpc>
                <a:spcPct val="10000"/>
              </a:lnSpc>
            </a:pPr>
            <a:endParaRPr lang="en-GB" sz="1000" dirty="0"/>
          </a:p>
          <a:p>
            <a:pPr>
              <a:lnSpc>
                <a:spcPct val="10000"/>
              </a:lnSpc>
            </a:pPr>
            <a:endParaRPr lang="en-GB" sz="1000" dirty="0" smtClean="0"/>
          </a:p>
          <a:p>
            <a:pPr>
              <a:lnSpc>
                <a:spcPct val="10000"/>
              </a:lnSpc>
            </a:pPr>
            <a:endParaRPr lang="en-GB" sz="1000" dirty="0"/>
          </a:p>
          <a:p>
            <a:pPr>
              <a:lnSpc>
                <a:spcPct val="10000"/>
              </a:lnSpc>
            </a:pPr>
            <a:endParaRPr lang="en-GB" sz="1000" dirty="0" smtClean="0"/>
          </a:p>
          <a:p>
            <a:pPr>
              <a:lnSpc>
                <a:spcPct val="10000"/>
              </a:lnSpc>
            </a:pPr>
            <a:endParaRPr lang="en-GB" sz="1000" dirty="0"/>
          </a:p>
          <a:p>
            <a:pPr>
              <a:lnSpc>
                <a:spcPct val="10000"/>
              </a:lnSpc>
            </a:pPr>
            <a:endParaRPr lang="en-GB" sz="1000" dirty="0"/>
          </a:p>
          <a:p>
            <a:pPr>
              <a:lnSpc>
                <a:spcPct val="10000"/>
              </a:lnSpc>
            </a:pPr>
            <a:endParaRPr lang="en-GB" sz="1000" dirty="0" smtClean="0"/>
          </a:p>
          <a:p>
            <a:pPr>
              <a:lnSpc>
                <a:spcPct val="10000"/>
              </a:lnSpc>
            </a:pPr>
            <a:endParaRPr lang="en-GB" sz="1000" dirty="0"/>
          </a:p>
          <a:p>
            <a:pPr>
              <a:lnSpc>
                <a:spcPct val="10000"/>
              </a:lnSpc>
            </a:pPr>
            <a:endParaRPr lang="en-GB" sz="1000" dirty="0" smtClean="0"/>
          </a:p>
          <a:p>
            <a:pPr>
              <a:lnSpc>
                <a:spcPct val="10000"/>
              </a:lnSpc>
            </a:pPr>
            <a:endParaRPr lang="en-GB" sz="1000" dirty="0"/>
          </a:p>
          <a:p>
            <a:pPr>
              <a:lnSpc>
                <a:spcPct val="10000"/>
              </a:lnSpc>
            </a:pPr>
            <a:r>
              <a:rPr lang="en-GB" sz="1000" dirty="0" smtClean="0"/>
              <a:t>Started a new business   10%</a:t>
            </a:r>
          </a:p>
          <a:p>
            <a:pPr>
              <a:lnSpc>
                <a:spcPct val="10000"/>
              </a:lnSpc>
            </a:pPr>
            <a:endParaRPr lang="en-GB" sz="1000" dirty="0"/>
          </a:p>
          <a:p>
            <a:pPr>
              <a:lnSpc>
                <a:spcPct val="10000"/>
              </a:lnSpc>
            </a:pPr>
            <a:endParaRPr lang="en-GB" sz="1000" dirty="0" smtClean="0"/>
          </a:p>
          <a:p>
            <a:pPr>
              <a:lnSpc>
                <a:spcPct val="10000"/>
              </a:lnSpc>
            </a:pPr>
            <a:endParaRPr lang="en-GB" sz="1000" dirty="0"/>
          </a:p>
          <a:p>
            <a:pPr>
              <a:lnSpc>
                <a:spcPct val="10000"/>
              </a:lnSpc>
            </a:pPr>
            <a:endParaRPr lang="en-GB" sz="1000" dirty="0" smtClean="0"/>
          </a:p>
          <a:p>
            <a:pPr>
              <a:lnSpc>
                <a:spcPct val="10000"/>
              </a:lnSpc>
            </a:pPr>
            <a:endParaRPr lang="en-GB" sz="1000" dirty="0"/>
          </a:p>
          <a:p>
            <a:pPr>
              <a:lnSpc>
                <a:spcPct val="10000"/>
              </a:lnSpc>
            </a:pPr>
            <a:endParaRPr lang="en-GB" sz="1000" dirty="0" smtClean="0"/>
          </a:p>
          <a:p>
            <a:pPr>
              <a:lnSpc>
                <a:spcPct val="10000"/>
              </a:lnSpc>
            </a:pPr>
            <a:endParaRPr lang="en-GB" sz="1000" dirty="0"/>
          </a:p>
          <a:p>
            <a:pPr>
              <a:lnSpc>
                <a:spcPct val="10000"/>
              </a:lnSpc>
            </a:pPr>
            <a:endParaRPr lang="en-GB" sz="1000" dirty="0" smtClean="0"/>
          </a:p>
          <a:p>
            <a:pPr>
              <a:lnSpc>
                <a:spcPct val="10000"/>
              </a:lnSpc>
            </a:pPr>
            <a:endParaRPr lang="en-GB" sz="1000" dirty="0"/>
          </a:p>
          <a:p>
            <a:pPr>
              <a:lnSpc>
                <a:spcPct val="10000"/>
              </a:lnSpc>
            </a:pPr>
            <a:endParaRPr lang="en-GB" sz="1000" dirty="0" smtClean="0"/>
          </a:p>
          <a:p>
            <a:pPr>
              <a:lnSpc>
                <a:spcPct val="10000"/>
              </a:lnSpc>
            </a:pPr>
            <a:endParaRPr lang="en-GB" sz="1000" dirty="0"/>
          </a:p>
          <a:p>
            <a:pPr>
              <a:lnSpc>
                <a:spcPct val="10000"/>
              </a:lnSpc>
            </a:pPr>
            <a:endParaRPr lang="en-GB" sz="1000" dirty="0" smtClean="0"/>
          </a:p>
          <a:p>
            <a:pPr>
              <a:lnSpc>
                <a:spcPct val="10000"/>
              </a:lnSpc>
            </a:pPr>
            <a:endParaRPr lang="en-GB" sz="1000" dirty="0"/>
          </a:p>
          <a:p>
            <a:pPr>
              <a:lnSpc>
                <a:spcPct val="10000"/>
              </a:lnSpc>
            </a:pPr>
            <a:r>
              <a:rPr lang="en-GB" sz="1000" dirty="0" smtClean="0"/>
              <a:t>Not running a business    15%</a:t>
            </a:r>
          </a:p>
        </p:txBody>
      </p:sp>
      <p:sp>
        <p:nvSpPr>
          <p:cNvPr id="16" name="TextBox 15"/>
          <p:cNvSpPr txBox="1"/>
          <p:nvPr/>
        </p:nvSpPr>
        <p:spPr>
          <a:xfrm>
            <a:off x="6190691" y="3909128"/>
            <a:ext cx="1837677" cy="507831"/>
          </a:xfrm>
          <a:prstGeom prst="rect">
            <a:avLst/>
          </a:prstGeom>
          <a:noFill/>
        </p:spPr>
        <p:txBody>
          <a:bodyPr wrap="square" rtlCol="0">
            <a:spAutoFit/>
          </a:bodyPr>
          <a:lstStyle/>
          <a:p>
            <a:pPr>
              <a:lnSpc>
                <a:spcPct val="10000"/>
              </a:lnSpc>
            </a:pPr>
            <a:r>
              <a:rPr lang="en-GB" sz="1000" dirty="0" smtClean="0"/>
              <a:t>Started that business      40%</a:t>
            </a:r>
            <a:endParaRPr lang="en-GB" sz="1000" dirty="0"/>
          </a:p>
          <a:p>
            <a:pPr>
              <a:lnSpc>
                <a:spcPct val="10000"/>
              </a:lnSpc>
            </a:pPr>
            <a:endParaRPr lang="en-GB" sz="1000" dirty="0" smtClean="0"/>
          </a:p>
          <a:p>
            <a:pPr>
              <a:lnSpc>
                <a:spcPct val="10000"/>
              </a:lnSpc>
            </a:pPr>
            <a:endParaRPr lang="en-GB" sz="1000" dirty="0"/>
          </a:p>
          <a:p>
            <a:pPr>
              <a:lnSpc>
                <a:spcPct val="10000"/>
              </a:lnSpc>
            </a:pPr>
            <a:endParaRPr lang="en-GB" sz="1000" dirty="0" smtClean="0"/>
          </a:p>
          <a:p>
            <a:pPr>
              <a:lnSpc>
                <a:spcPct val="10000"/>
              </a:lnSpc>
            </a:pPr>
            <a:endParaRPr lang="en-GB" sz="1000" dirty="0"/>
          </a:p>
          <a:p>
            <a:pPr>
              <a:lnSpc>
                <a:spcPct val="10000"/>
              </a:lnSpc>
            </a:pPr>
            <a:endParaRPr lang="en-GB" sz="1000" dirty="0" smtClean="0"/>
          </a:p>
          <a:p>
            <a:pPr>
              <a:lnSpc>
                <a:spcPct val="10000"/>
              </a:lnSpc>
            </a:pPr>
            <a:endParaRPr lang="en-GB" sz="1000" dirty="0"/>
          </a:p>
          <a:p>
            <a:pPr>
              <a:lnSpc>
                <a:spcPct val="10000"/>
              </a:lnSpc>
            </a:pPr>
            <a:endParaRPr lang="en-GB" sz="1000" dirty="0"/>
          </a:p>
          <a:p>
            <a:pPr>
              <a:lnSpc>
                <a:spcPct val="10000"/>
              </a:lnSpc>
            </a:pPr>
            <a:endParaRPr lang="en-GB" sz="1000" dirty="0" smtClean="0"/>
          </a:p>
          <a:p>
            <a:pPr>
              <a:lnSpc>
                <a:spcPct val="10000"/>
              </a:lnSpc>
            </a:pPr>
            <a:endParaRPr lang="en-GB" sz="1000" dirty="0"/>
          </a:p>
          <a:p>
            <a:pPr>
              <a:lnSpc>
                <a:spcPct val="10000"/>
              </a:lnSpc>
            </a:pPr>
            <a:endParaRPr lang="en-GB" sz="1000" dirty="0" smtClean="0"/>
          </a:p>
          <a:p>
            <a:pPr>
              <a:lnSpc>
                <a:spcPct val="10000"/>
              </a:lnSpc>
            </a:pPr>
            <a:endParaRPr lang="en-GB" sz="1000" dirty="0"/>
          </a:p>
          <a:p>
            <a:pPr>
              <a:lnSpc>
                <a:spcPct val="10000"/>
              </a:lnSpc>
            </a:pPr>
            <a:r>
              <a:rPr lang="en-GB" sz="1000" dirty="0" smtClean="0"/>
              <a:t>Started a new business     7%</a:t>
            </a:r>
          </a:p>
          <a:p>
            <a:pPr>
              <a:lnSpc>
                <a:spcPct val="10000"/>
              </a:lnSpc>
            </a:pPr>
            <a:endParaRPr lang="en-GB" sz="1000" dirty="0"/>
          </a:p>
          <a:p>
            <a:pPr>
              <a:lnSpc>
                <a:spcPct val="10000"/>
              </a:lnSpc>
            </a:pPr>
            <a:endParaRPr lang="en-GB" sz="1000" dirty="0" smtClean="0"/>
          </a:p>
          <a:p>
            <a:pPr>
              <a:lnSpc>
                <a:spcPct val="10000"/>
              </a:lnSpc>
            </a:pPr>
            <a:endParaRPr lang="en-GB" sz="1000" dirty="0"/>
          </a:p>
          <a:p>
            <a:pPr>
              <a:lnSpc>
                <a:spcPct val="10000"/>
              </a:lnSpc>
            </a:pPr>
            <a:endParaRPr lang="en-GB" sz="1000" dirty="0" smtClean="0"/>
          </a:p>
          <a:p>
            <a:pPr>
              <a:lnSpc>
                <a:spcPct val="10000"/>
              </a:lnSpc>
            </a:pPr>
            <a:endParaRPr lang="en-GB" sz="1000" dirty="0"/>
          </a:p>
          <a:p>
            <a:pPr>
              <a:lnSpc>
                <a:spcPct val="10000"/>
              </a:lnSpc>
            </a:pPr>
            <a:endParaRPr lang="en-GB" sz="1000" dirty="0" smtClean="0"/>
          </a:p>
          <a:p>
            <a:pPr>
              <a:lnSpc>
                <a:spcPct val="10000"/>
              </a:lnSpc>
            </a:pPr>
            <a:endParaRPr lang="en-GB" sz="1000" dirty="0"/>
          </a:p>
          <a:p>
            <a:pPr>
              <a:lnSpc>
                <a:spcPct val="10000"/>
              </a:lnSpc>
            </a:pPr>
            <a:endParaRPr lang="en-GB" sz="1000" dirty="0" smtClean="0"/>
          </a:p>
          <a:p>
            <a:pPr>
              <a:lnSpc>
                <a:spcPct val="10000"/>
              </a:lnSpc>
            </a:pPr>
            <a:endParaRPr lang="en-GB" sz="1000" dirty="0"/>
          </a:p>
          <a:p>
            <a:pPr>
              <a:lnSpc>
                <a:spcPct val="10000"/>
              </a:lnSpc>
            </a:pPr>
            <a:endParaRPr lang="en-GB" sz="1000" dirty="0" smtClean="0"/>
          </a:p>
          <a:p>
            <a:pPr>
              <a:lnSpc>
                <a:spcPct val="10000"/>
              </a:lnSpc>
            </a:pPr>
            <a:endParaRPr lang="en-GB" sz="1000" dirty="0"/>
          </a:p>
          <a:p>
            <a:pPr>
              <a:lnSpc>
                <a:spcPct val="10000"/>
              </a:lnSpc>
            </a:pPr>
            <a:endParaRPr lang="en-GB" sz="1000" dirty="0" smtClean="0"/>
          </a:p>
          <a:p>
            <a:pPr>
              <a:lnSpc>
                <a:spcPct val="10000"/>
              </a:lnSpc>
            </a:pPr>
            <a:endParaRPr lang="en-GB" sz="1000" dirty="0"/>
          </a:p>
          <a:p>
            <a:pPr>
              <a:lnSpc>
                <a:spcPct val="10000"/>
              </a:lnSpc>
            </a:pPr>
            <a:r>
              <a:rPr lang="en-GB" sz="1000" dirty="0" smtClean="0"/>
              <a:t>Not running a business    53%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2221</TotalTime>
  <Words>2872</Words>
  <Application>Microsoft Office PowerPoint</Application>
  <PresentationFormat>On-screen Show (4:3)</PresentationFormat>
  <Paragraphs>417</Paragraphs>
  <Slides>22</Slides>
  <Notes>19</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Slide 1</vt:lpstr>
      <vt:lpstr>Contents</vt:lpstr>
      <vt:lpstr>Research background</vt:lpstr>
      <vt:lpstr>Research method and achieved sample</vt:lpstr>
      <vt:lpstr> User profile  -  Size of Business &amp; Business Activity</vt:lpstr>
      <vt:lpstr> User profile – Gender and Age</vt:lpstr>
      <vt:lpstr> User profile  -  When First Approached STANTA</vt:lpstr>
      <vt:lpstr> Contact with STANTA</vt:lpstr>
      <vt:lpstr> Business status when first contacted STANTA and now</vt:lpstr>
      <vt:lpstr> Business Performance and Optimism (Turnover Current vs. Previous Year and Projected Turnover)</vt:lpstr>
      <vt:lpstr> Areas in which advice received from STANTA</vt:lpstr>
      <vt:lpstr> Areas of advice received from STANTA found ‘most practical’</vt:lpstr>
      <vt:lpstr> Other non-STANTA areas of advice consulted</vt:lpstr>
      <vt:lpstr> Rating of STANTA advice</vt:lpstr>
      <vt:lpstr> Effect of STANTA advice</vt:lpstr>
      <vt:lpstr>Perceived “Value” of STANTA advice</vt:lpstr>
      <vt:lpstr> Main Areas in which STANTA has helped clients</vt:lpstr>
      <vt:lpstr>  Main Areas in which STANTA has helped clients   (Illustrative verbatim comments) </vt:lpstr>
      <vt:lpstr>Likelihood to recommend STANTA’s advice to others</vt:lpstr>
      <vt:lpstr>Overview of STANTA Users’ Perceptions</vt:lpstr>
      <vt:lpstr>Overview of STANTA Users’ Perceptions</vt:lpstr>
      <vt:lpstr>For Further Information... Please Contact:  John Waite Associate Partner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 Olley</dc:creator>
  <cp:lastModifiedBy>Cathy</cp:lastModifiedBy>
  <cp:revision>321</cp:revision>
  <cp:lastPrinted>2015-04-01T18:50:26Z</cp:lastPrinted>
  <dcterms:created xsi:type="dcterms:W3CDTF">2012-08-01T09:29:44Z</dcterms:created>
  <dcterms:modified xsi:type="dcterms:W3CDTF">2016-03-23T17:11:44Z</dcterms:modified>
</cp:coreProperties>
</file>